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Lst>
  <p:notesMasterIdLst>
    <p:notesMasterId r:id="rId42"/>
  </p:notesMasterIdLst>
  <p:handoutMasterIdLst>
    <p:handoutMasterId r:id="rId43"/>
  </p:handoutMasterIdLst>
  <p:sldIdLst>
    <p:sldId id="1191" r:id="rId3"/>
    <p:sldId id="1192" r:id="rId4"/>
    <p:sldId id="1210" r:id="rId5"/>
    <p:sldId id="1211" r:id="rId6"/>
    <p:sldId id="1166" r:id="rId7"/>
    <p:sldId id="1167" r:id="rId8"/>
    <p:sldId id="1203" r:id="rId9"/>
    <p:sldId id="1212" r:id="rId10"/>
    <p:sldId id="1168" r:id="rId11"/>
    <p:sldId id="1204" r:id="rId12"/>
    <p:sldId id="1177" r:id="rId13"/>
    <p:sldId id="1193" r:id="rId14"/>
    <p:sldId id="1195" r:id="rId15"/>
    <p:sldId id="1206" r:id="rId16"/>
    <p:sldId id="1209" r:id="rId17"/>
    <p:sldId id="1194" r:id="rId18"/>
    <p:sldId id="1170" r:id="rId19"/>
    <p:sldId id="1172" r:id="rId20"/>
    <p:sldId id="1171" r:id="rId21"/>
    <p:sldId id="1197" r:id="rId22"/>
    <p:sldId id="1173" r:id="rId23"/>
    <p:sldId id="1174" r:id="rId24"/>
    <p:sldId id="1176" r:id="rId25"/>
    <p:sldId id="1208" r:id="rId26"/>
    <p:sldId id="1179" r:id="rId27"/>
    <p:sldId id="1183" r:id="rId28"/>
    <p:sldId id="1186" r:id="rId29"/>
    <p:sldId id="1185" r:id="rId30"/>
    <p:sldId id="1184" r:id="rId31"/>
    <p:sldId id="1182" r:id="rId32"/>
    <p:sldId id="1187" r:id="rId33"/>
    <p:sldId id="1188" r:id="rId34"/>
    <p:sldId id="260" r:id="rId35"/>
    <p:sldId id="1180" r:id="rId36"/>
    <p:sldId id="1181" r:id="rId37"/>
    <p:sldId id="1202" r:id="rId38"/>
    <p:sldId id="1199" r:id="rId39"/>
    <p:sldId id="1201" r:id="rId40"/>
    <p:sldId id="1165" r:id="rId41"/>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ian, Patrick" initials="BP" lastIdx="1" clrIdx="0">
    <p:extLst>
      <p:ext uri="{19B8F6BF-5375-455C-9EA6-DF929625EA0E}">
        <p15:presenceInfo xmlns:p15="http://schemas.microsoft.com/office/powerpoint/2012/main" userId="S-1-5-21-3752787888-2847149225-868305105-13938" providerId="AD"/>
      </p:ext>
    </p:extLst>
  </p:cmAuthor>
  <p:cmAuthor id="2" name="Grube, Patrick" initials="GP" lastIdx="1" clrIdx="1">
    <p:extLst>
      <p:ext uri="{19B8F6BF-5375-455C-9EA6-DF929625EA0E}">
        <p15:presenceInfo xmlns:p15="http://schemas.microsoft.com/office/powerpoint/2012/main" userId="S-1-5-21-3752787888-2847149225-868305105-117876" providerId="AD"/>
      </p:ext>
    </p:extLst>
  </p:cmAuthor>
  <p:cmAuthor id="3"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7DB713"/>
    <a:srgbClr val="58585A"/>
    <a:srgbClr val="E8592C"/>
    <a:srgbClr val="CDB482"/>
    <a:srgbClr val="67B500"/>
    <a:srgbClr val="0081BD"/>
    <a:srgbClr val="DCEAF3"/>
    <a:srgbClr val="878787"/>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0" autoAdjust="0"/>
    <p:restoredTop sz="94780" autoAdjust="0"/>
  </p:normalViewPr>
  <p:slideViewPr>
    <p:cSldViewPr snapToGrid="0">
      <p:cViewPr varScale="1">
        <p:scale>
          <a:sx n="115" d="100"/>
          <a:sy n="115" d="100"/>
        </p:scale>
        <p:origin x="2288" y="208"/>
      </p:cViewPr>
      <p:guideLst/>
    </p:cSldViewPr>
  </p:slideViewPr>
  <p:outlineViewPr>
    <p:cViewPr>
      <p:scale>
        <a:sx n="33" d="100"/>
        <a:sy n="33" d="100"/>
      </p:scale>
      <p:origin x="0" y="2008"/>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p:scale>
          <a:sx n="66" d="100"/>
          <a:sy n="66" d="100"/>
        </p:scale>
        <p:origin x="2376" y="-42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F2C911B-AA59-4B56-B197-3EE351D5DCE6}" type="datetime1">
              <a:rPr lang="de-DE" smtClean="0"/>
              <a:t>26.07.21</a:t>
            </a:fld>
            <a:endParaRPr lang="de-DE"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8FFB3CB-0A22-FE48-89B3-DAC66F0AC32E}" type="slidenum">
              <a:rPr lang="de-DE" smtClean="0"/>
              <a:t>‹#›</a:t>
            </a:fld>
            <a:endParaRPr lang="de-DE" dirty="0"/>
          </a:p>
        </p:txBody>
      </p:sp>
    </p:spTree>
    <p:extLst>
      <p:ext uri="{BB962C8B-B14F-4D97-AF65-F5344CB8AC3E}">
        <p14:creationId xmlns:p14="http://schemas.microsoft.com/office/powerpoint/2010/main" val="399179910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ECE5544-1BA4-4864-B8EC-31F3C58A0294}" type="datetime1">
              <a:rPr lang="de-DE" smtClean="0"/>
              <a:t>26.07.21</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F6133E2-6241-DC41-A617-C54BCBC2369D}" type="slidenum">
              <a:rPr lang="de-DE" smtClean="0"/>
              <a:t>‹#›</a:t>
            </a:fld>
            <a:endParaRPr lang="de-DE" dirty="0"/>
          </a:p>
        </p:txBody>
      </p:sp>
    </p:spTree>
    <p:extLst>
      <p:ext uri="{BB962C8B-B14F-4D97-AF65-F5344CB8AC3E}">
        <p14:creationId xmlns:p14="http://schemas.microsoft.com/office/powerpoint/2010/main" val="1356813156"/>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N Title Slide">
    <p:spTree>
      <p:nvGrpSpPr>
        <p:cNvPr id="1" name=""/>
        <p:cNvGrpSpPr/>
        <p:nvPr/>
      </p:nvGrpSpPr>
      <p:grpSpPr>
        <a:xfrm>
          <a:off x="0" y="0"/>
          <a:ext cx="0" cy="0"/>
          <a:chOff x="0" y="0"/>
          <a:chExt cx="0" cy="0"/>
        </a:xfrm>
      </p:grpSpPr>
      <p:pic>
        <p:nvPicPr>
          <p:cNvPr id="12" name="Picture 2" descr="G:\MV_MARKETING\Vorträge_Reden_Präsentationen\PowerPoint Bausteine\2014_Überarbeitung Design\06 Standard PPT DE_EN\S503_Durchbruch01_FK.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483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96" y="3957703"/>
            <a:ext cx="9170109"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userDrawn="1"/>
        </p:nvSpPr>
        <p:spPr>
          <a:xfrm>
            <a:off x="-10296" y="4155323"/>
            <a:ext cx="9170109" cy="2752726"/>
          </a:xfrm>
          <a:prstGeom prst="rect">
            <a:avLst/>
          </a:prstGeom>
          <a:solidFill>
            <a:schemeClr val="bg1"/>
          </a:solidFill>
          <a:ln>
            <a:noFill/>
          </a:ln>
          <a:effectLst>
            <a:innerShdw blurRad="215900" dist="1016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itchFamily="34" charset="0"/>
              <a:cs typeface="Arial" pitchFamily="34" charset="0"/>
            </a:endParaRPr>
          </a:p>
        </p:txBody>
      </p:sp>
      <p:pic>
        <p:nvPicPr>
          <p:cNvPr id="16"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65125" y="3573016"/>
            <a:ext cx="8413750"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Grp="1" noChangeArrowheads="1"/>
          </p:cNvSpPr>
          <p:nvPr>
            <p:ph type="ctrTitle" hasCustomPrompt="1"/>
          </p:nvPr>
        </p:nvSpPr>
        <p:spPr>
          <a:xfrm>
            <a:off x="1043608" y="3998088"/>
            <a:ext cx="6768554" cy="861774"/>
          </a:xfrm>
          <a:prstGeom prst="rect">
            <a:avLst/>
          </a:prstGeom>
        </p:spPr>
        <p:txBody>
          <a:bodyPr/>
          <a:lstStyle>
            <a:lvl1pPr>
              <a:defRPr sz="2000" b="1" cap="none" baseline="0">
                <a:solidFill>
                  <a:srgbClr val="58585A"/>
                </a:solidFill>
              </a:defRPr>
            </a:lvl1pPr>
          </a:lstStyle>
          <a:p>
            <a:r>
              <a:rPr lang="de-DE" dirty="0"/>
              <a:t>HERRENKNECHT –</a:t>
            </a:r>
            <a:br>
              <a:rPr lang="de-DE" dirty="0"/>
            </a:br>
            <a:r>
              <a:rPr lang="de-DE" dirty="0"/>
              <a:t>Das ist die zweite Zeile die auch zweizeilig sein kann</a:t>
            </a:r>
          </a:p>
        </p:txBody>
      </p:sp>
      <p:sp>
        <p:nvSpPr>
          <p:cNvPr id="10" name="Rectangle 4"/>
          <p:cNvSpPr>
            <a:spLocks noGrp="1" noChangeArrowheads="1"/>
          </p:cNvSpPr>
          <p:nvPr>
            <p:ph type="subTitle" idx="1"/>
          </p:nvPr>
        </p:nvSpPr>
        <p:spPr>
          <a:xfrm>
            <a:off x="1043608" y="5301208"/>
            <a:ext cx="6768653" cy="630942"/>
          </a:xfrm>
          <a:prstGeom prst="rect">
            <a:avLst/>
          </a:prstGeom>
        </p:spPr>
        <p:txBody>
          <a:bodyPr/>
          <a:lstStyle>
            <a:lvl1pPr marL="0" indent="0">
              <a:buFont typeface="Wingdings" pitchFamily="2" charset="2"/>
              <a:buNone/>
              <a:defRPr sz="1400">
                <a:solidFill>
                  <a:srgbClr val="58585A"/>
                </a:solidFill>
              </a:defRPr>
            </a:lvl1pPr>
          </a:lstStyle>
          <a:p>
            <a:r>
              <a:rPr lang="de-DE"/>
              <a:t>Formatvorlage des Untertitelmasters durch Klicken bearbeiten</a:t>
            </a:r>
            <a:endParaRPr lang="de-DE" dirty="0"/>
          </a:p>
        </p:txBody>
      </p:sp>
      <p:pic>
        <p:nvPicPr>
          <p:cNvPr id="11" name="Picture 3" descr="G:\MV_MARKETING\Logos und Corporate Design\HK_Logo_print_web_ppt\Herrenknecht_Logos_dt_e_RGB\HK_Logo_eng_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96000" y="525600"/>
            <a:ext cx="995614" cy="680400"/>
          </a:xfrm>
          <a:prstGeom prst="rect">
            <a:avLst/>
          </a:prstGeom>
          <a:noFill/>
          <a:effectLst>
            <a:outerShdw blurRad="50800" dist="38100" dir="5400000" algn="t" rotWithShape="0">
              <a:prstClr val="black">
                <a:alpha val="26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30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C9C1F-8876-46B0-9E91-5E4971D3593B}" type="datetimeFigureOut">
              <a:rPr lang="en-US" smtClean="0"/>
              <a:t>7/26/21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230992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C9C1F-8876-46B0-9E91-5E4971D3593B}" type="datetimeFigureOut">
              <a:rPr lang="en-US" smtClean="0"/>
              <a:t>7/26/21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217827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C9C1F-8876-46B0-9E91-5E4971D3593B}" type="datetimeFigureOut">
              <a:rPr lang="en-US" smtClean="0"/>
              <a:t>7/26/21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2425583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9C9C1F-8876-46B0-9E91-5E4971D3593B}" type="datetimeFigureOut">
              <a:rPr lang="en-US" smtClean="0"/>
              <a:t>7/26/21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428110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9C9C1F-8876-46B0-9E91-5E4971D3593B}" type="datetimeFigureOut">
              <a:rPr lang="en-US" smtClean="0"/>
              <a:t>7/26/21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323006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 Headline + Bullet 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00" y="398129"/>
            <a:ext cx="8229600" cy="861774"/>
          </a:xfrm>
        </p:spPr>
        <p:txBody>
          <a:bodyPr/>
          <a:lstStyle>
            <a:lvl1pPr>
              <a:defRPr/>
            </a:lvl1pPr>
          </a:lstStyle>
          <a:p>
            <a:r>
              <a:rPr lang="de-DE" dirty="0"/>
              <a:t>Titelmasterformat durch Klicken bearbeiten</a:t>
            </a:r>
            <a:br>
              <a:rPr lang="de-DE" dirty="0"/>
            </a:br>
            <a:r>
              <a:rPr lang="de-DE" dirty="0"/>
              <a:t>Zweizeilig.</a:t>
            </a:r>
          </a:p>
        </p:txBody>
      </p:sp>
      <p:sp>
        <p:nvSpPr>
          <p:cNvPr id="4" name="Rectangle 12"/>
          <p:cNvSpPr>
            <a:spLocks noGrp="1" noChangeArrowheads="1"/>
          </p:cNvSpPr>
          <p:nvPr>
            <p:ph idx="1"/>
          </p:nvPr>
        </p:nvSpPr>
        <p:spPr bwMode="auto">
          <a:xfrm>
            <a:off x="449263" y="1305342"/>
            <a:ext cx="8229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nSpc>
                <a:spcPct val="125000"/>
              </a:lnSpc>
              <a:buClr>
                <a:srgbClr val="7DB713"/>
              </a:buClr>
              <a:buFont typeface="Wingdings 3" panose="05040102010807070707" pitchFamily="18" charset="2"/>
              <a:buChar char=""/>
              <a:defRPr sz="1600">
                <a:solidFill>
                  <a:srgbClr val="58585A"/>
                </a:solidFill>
                <a:latin typeface="+mj-lt"/>
              </a:defRPr>
            </a:lvl1pPr>
            <a:lvl2pPr marL="742950" indent="-285750">
              <a:buClr>
                <a:srgbClr val="7DB713"/>
              </a:buClr>
              <a:buFont typeface="Wingdings 3" panose="05040102010807070707" pitchFamily="18" charset="2"/>
              <a:buChar char=""/>
              <a:defRPr sz="1600">
                <a:solidFill>
                  <a:srgbClr val="58585A"/>
                </a:solidFill>
                <a:latin typeface="+mj-lt"/>
              </a:defRPr>
            </a:lvl2pPr>
            <a:lvl3pPr marL="1143000" indent="-228600">
              <a:buClr>
                <a:srgbClr val="7DB713"/>
              </a:buClr>
              <a:buFont typeface="Wingdings 3" panose="05040102010807070707" pitchFamily="18" charset="2"/>
              <a:buChar char=""/>
              <a:defRPr sz="1600">
                <a:solidFill>
                  <a:srgbClr val="58585A"/>
                </a:solidFill>
                <a:latin typeface="+mj-lt"/>
              </a:defRPr>
            </a:lvl3pPr>
            <a:lvl4pPr marL="1600200" indent="-228600">
              <a:buClr>
                <a:srgbClr val="7DB713"/>
              </a:buClr>
              <a:buFont typeface="Wingdings 3" panose="05040102010807070707" pitchFamily="18" charset="2"/>
              <a:buChar char=""/>
              <a:defRPr sz="1600">
                <a:solidFill>
                  <a:srgbClr val="58585A"/>
                </a:solidFill>
                <a:latin typeface="+mj-lt"/>
              </a:defRPr>
            </a:lvl4pPr>
            <a:lvl5pPr marL="2057400" marR="0" indent="-22860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a:solidFill>
                  <a:srgbClr val="58585A"/>
                </a:solidFill>
                <a:latin typeface="+mj-lt"/>
              </a:defRPr>
            </a:lvl5pPr>
            <a:lvl6pPr marL="2514600" marR="0" indent="-228600" algn="l" defTabSz="914400" rtl="0" eaLnBrk="1" fontAlgn="base" latinLnBrk="0" hangingPunct="1">
              <a:lnSpc>
                <a:spcPct val="125000"/>
              </a:lnSpc>
              <a:spcBef>
                <a:spcPct val="50000"/>
              </a:spcBef>
              <a:spcAft>
                <a:spcPct val="0"/>
              </a:spcAft>
              <a:buClr>
                <a:srgbClr val="00C454"/>
              </a:buClr>
              <a:buSzPct val="120000"/>
              <a:buFont typeface="Wingdings" pitchFamily="2" charset="2"/>
              <a:buBlip>
                <a:blip r:embed="rId2"/>
              </a:buBlip>
              <a:tabLst/>
              <a:defRPr/>
            </a:lvl6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kumimoji="0" lang="de-DE" sz="18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6724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Headlin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Tree>
    <p:extLst>
      <p:ext uri="{BB962C8B-B14F-4D97-AF65-F5344CB8AC3E}">
        <p14:creationId xmlns:p14="http://schemas.microsoft.com/office/powerpoint/2010/main" val="314207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9C9C1F-8876-46B0-9E91-5E4971D3593B}" type="datetimeFigureOut">
              <a:rPr lang="en-US" smtClean="0"/>
              <a:t>7/26/21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16091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9C9C1F-8876-46B0-9E91-5E4971D3593B}" type="datetimeFigureOut">
              <a:rPr lang="en-US" smtClean="0"/>
              <a:t>7/26/21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380810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9C9C1F-8876-46B0-9E91-5E4971D3593B}" type="datetimeFigureOut">
              <a:rPr lang="en-US" smtClean="0"/>
              <a:t>7/26/21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217165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9C9C1F-8876-46B0-9E91-5E4971D3593B}" type="datetimeFigureOut">
              <a:rPr lang="en-US" smtClean="0"/>
              <a:t>7/26/21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67212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9C9C1F-8876-46B0-9E91-5E4971D3593B}" type="datetimeFigureOut">
              <a:rPr lang="en-US" smtClean="0"/>
              <a:t>7/26/21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14808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9C9C1F-8876-46B0-9E91-5E4971D3593B}" type="datetimeFigureOut">
              <a:rPr lang="en-US" smtClean="0"/>
              <a:t>7/26/21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C95BF8-3C40-40A9-AD1A-229EDAB32FAD}" type="slidenum">
              <a:rPr lang="en-US" smtClean="0"/>
              <a:t>‹#›</a:t>
            </a:fld>
            <a:endParaRPr lang="en-US"/>
          </a:p>
        </p:txBody>
      </p:sp>
    </p:spTree>
    <p:extLst>
      <p:ext uri="{BB962C8B-B14F-4D97-AF65-F5344CB8AC3E}">
        <p14:creationId xmlns:p14="http://schemas.microsoft.com/office/powerpoint/2010/main" val="412454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hteck 14"/>
          <p:cNvSpPr/>
          <p:nvPr/>
        </p:nvSpPr>
        <p:spPr>
          <a:xfrm>
            <a:off x="0" y="-1"/>
            <a:ext cx="9144000" cy="6073199"/>
          </a:xfrm>
          <a:prstGeom prst="rect">
            <a:avLst/>
          </a:prstGeom>
          <a:gradFill>
            <a:gsLst>
              <a:gs pos="0">
                <a:schemeClr val="bg1"/>
              </a:gs>
              <a:gs pos="11000">
                <a:schemeClr val="bg1"/>
              </a:gs>
              <a:gs pos="85000">
                <a:schemeClr val="bg1"/>
              </a:gs>
              <a:gs pos="100000">
                <a:srgbClr val="E6E6E6">
                  <a:lumMod val="9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0" y="6093296"/>
            <a:ext cx="9144000" cy="764704"/>
          </a:xfrm>
          <a:prstGeom prst="rect">
            <a:avLst/>
          </a:prstGeom>
          <a:gradFill>
            <a:gsLst>
              <a:gs pos="0">
                <a:srgbClr val="D6D7D3">
                  <a:lumMod val="96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Box 6"/>
          <p:cNvSpPr txBox="1">
            <a:spLocks noChangeArrowheads="1"/>
          </p:cNvSpPr>
          <p:nvPr/>
        </p:nvSpPr>
        <p:spPr bwMode="auto">
          <a:xfrm>
            <a:off x="467147" y="6306831"/>
            <a:ext cx="4729175" cy="276999"/>
          </a:xfrm>
          <a:prstGeom prst="rect">
            <a:avLst/>
          </a:prstGeom>
          <a:noFill/>
          <a:ln w="9525">
            <a:noFill/>
            <a:miter lim="800000"/>
            <a:headEnd/>
            <a:tailEnd/>
          </a:ln>
          <a:effectLst>
            <a:outerShdw dist="12700" dir="5400000" algn="t" rotWithShape="0">
              <a:schemeClr val="bg1"/>
            </a:outerShdw>
          </a:effectLst>
        </p:spPr>
        <p:txBody>
          <a:bodyPr wrap="square">
            <a:spAutoFit/>
          </a:bodyPr>
          <a:lstStyle/>
          <a:p>
            <a:pPr algn="l">
              <a:spcBef>
                <a:spcPct val="50000"/>
              </a:spcBef>
              <a:defRPr/>
            </a:pPr>
            <a:r>
              <a:rPr lang="de-DE" sz="1200" b="1" dirty="0">
                <a:solidFill>
                  <a:srgbClr val="58585A"/>
                </a:solidFill>
                <a:effectLst>
                  <a:outerShdw blurRad="50800" dist="25400" algn="l" rotWithShape="0">
                    <a:srgbClr val="58585A">
                      <a:alpha val="30000"/>
                    </a:srgbClr>
                  </a:outerShdw>
                </a:effectLst>
                <a:latin typeface="Arial" pitchFamily="34" charset="0"/>
                <a:cs typeface="Arial" pitchFamily="34" charset="0"/>
              </a:rPr>
              <a:t>Herrenknecht</a:t>
            </a:r>
            <a:r>
              <a:rPr lang="de-DE" sz="1200" b="1" baseline="0" dirty="0">
                <a:solidFill>
                  <a:srgbClr val="58585A"/>
                </a:solidFill>
                <a:effectLst>
                  <a:outerShdw blurRad="50800" dist="25400" algn="l" rotWithShape="0">
                    <a:srgbClr val="58585A">
                      <a:alpha val="30000"/>
                    </a:srgbClr>
                  </a:outerShdw>
                </a:effectLst>
                <a:latin typeface="Arial" pitchFamily="34" charset="0"/>
                <a:cs typeface="Arial" pitchFamily="34" charset="0"/>
              </a:rPr>
              <a:t>.</a:t>
            </a:r>
            <a:r>
              <a:rPr lang="de-DE" sz="1200" b="1" dirty="0">
                <a:solidFill>
                  <a:srgbClr val="58585A"/>
                </a:solidFill>
                <a:effectLst>
                  <a:outerShdw blurRad="50800" dist="25400" algn="l" rotWithShape="0">
                    <a:srgbClr val="58585A">
                      <a:alpha val="30000"/>
                    </a:srgbClr>
                  </a:outerShdw>
                </a:effectLst>
                <a:latin typeface="Arial" pitchFamily="34" charset="0"/>
                <a:cs typeface="Arial" pitchFamily="34" charset="0"/>
              </a:rPr>
              <a:t> </a:t>
            </a:r>
            <a:r>
              <a:rPr lang="de-DE" sz="1200" b="1" kern="1200" dirty="0" err="1">
                <a:solidFill>
                  <a:srgbClr val="58585A"/>
                </a:solidFill>
                <a:effectLst>
                  <a:outerShdw blurRad="50800" dist="25400" algn="l" rotWithShape="0">
                    <a:srgbClr val="58585A">
                      <a:alpha val="30000"/>
                    </a:srgbClr>
                  </a:outerShdw>
                </a:effectLst>
                <a:latin typeface="Arial" pitchFamily="34" charset="0"/>
                <a:ea typeface="+mn-ea"/>
                <a:cs typeface="Arial" pitchFamily="34" charset="0"/>
              </a:rPr>
              <a:t>Pioneering</a:t>
            </a:r>
            <a:r>
              <a:rPr lang="de-DE" sz="1200" b="1" kern="1200" dirty="0">
                <a:solidFill>
                  <a:srgbClr val="58585A"/>
                </a:solidFill>
                <a:effectLst>
                  <a:outerShdw blurRad="50800" dist="25400" algn="l" rotWithShape="0">
                    <a:srgbClr val="58585A">
                      <a:alpha val="30000"/>
                    </a:srgbClr>
                  </a:outerShdw>
                </a:effectLst>
                <a:latin typeface="Arial" pitchFamily="34" charset="0"/>
                <a:ea typeface="+mn-ea"/>
                <a:cs typeface="Arial" pitchFamily="34" charset="0"/>
              </a:rPr>
              <a:t> Underground Technologies</a:t>
            </a:r>
          </a:p>
        </p:txBody>
      </p:sp>
      <p:sp>
        <p:nvSpPr>
          <p:cNvPr id="16" name="Rectangle 12"/>
          <p:cNvSpPr>
            <a:spLocks noGrp="1" noChangeArrowheads="1"/>
          </p:cNvSpPr>
          <p:nvPr>
            <p:ph type="body" idx="1"/>
          </p:nvPr>
        </p:nvSpPr>
        <p:spPr bwMode="auto">
          <a:xfrm>
            <a:off x="449263" y="1196752"/>
            <a:ext cx="8229600"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 </a:t>
            </a:r>
          </a:p>
          <a:p>
            <a:pPr lvl="5"/>
            <a:r>
              <a:rPr lang="de-DE" dirty="0"/>
              <a:t>Sechste Ebene </a:t>
            </a:r>
          </a:p>
        </p:txBody>
      </p:sp>
      <p:sp>
        <p:nvSpPr>
          <p:cNvPr id="2" name="Titelplatzhalter 1"/>
          <p:cNvSpPr>
            <a:spLocks noGrp="1"/>
          </p:cNvSpPr>
          <p:nvPr>
            <p:ph type="title"/>
          </p:nvPr>
        </p:nvSpPr>
        <p:spPr>
          <a:xfrm>
            <a:off x="450000" y="398129"/>
            <a:ext cx="8229600" cy="477054"/>
          </a:xfrm>
          <a:prstGeom prst="rect">
            <a:avLst/>
          </a:prstGeom>
        </p:spPr>
        <p:txBody>
          <a:bodyPr vert="horz" lIns="91440" tIns="45720" rIns="91440" bIns="45720" rtlCol="0" anchor="t" anchorCtr="0">
            <a:spAutoFit/>
          </a:bodyPr>
          <a:lstStyle/>
          <a:p>
            <a:r>
              <a:rPr lang="de-DE" dirty="0"/>
              <a:t>Titelmasterformat durch klicken bearbeiten</a:t>
            </a:r>
          </a:p>
        </p:txBody>
      </p:sp>
      <p:pic>
        <p:nvPicPr>
          <p:cNvPr id="2051" name="Picture 3" descr="G:\MV_MARKETING\Logos und Corporate Design\HK_Logo_print_web_ppt\Herrenknecht_Logos_dt_e_RGB\HK_Logo_eng_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70000" y="6264000"/>
            <a:ext cx="574190" cy="392400"/>
          </a:xfrm>
          <a:prstGeom prst="rect">
            <a:avLst/>
          </a:prstGeom>
          <a:noFill/>
          <a:effectLst>
            <a:outerShdw blurRad="50800" dist="38100" dir="5400000" algn="t" rotWithShape="0">
              <a:prstClr val="black">
                <a:alpha val="26000"/>
              </a:prstClr>
            </a:outerShdw>
          </a:effectLst>
          <a:extLst>
            <a:ext uri="{909E8E84-426E-40DD-AFC4-6F175D3DCCD1}">
              <a14:hiddenFill xmlns:a14="http://schemas.microsoft.com/office/drawing/2010/main">
                <a:solidFill>
                  <a:srgbClr val="FFFFFF"/>
                </a:solidFill>
              </a14:hiddenFill>
            </a:ext>
          </a:extLst>
        </p:spPr>
      </p:pic>
      <p:sp>
        <p:nvSpPr>
          <p:cNvPr id="9" name="Foliennummernplatzhalter 3"/>
          <p:cNvSpPr txBox="1">
            <a:spLocks/>
          </p:cNvSpPr>
          <p:nvPr userDrawn="1"/>
        </p:nvSpPr>
        <p:spPr>
          <a:xfrm>
            <a:off x="7668344" y="6331297"/>
            <a:ext cx="621432" cy="288702"/>
          </a:xfrm>
          <a:prstGeom prst="rect">
            <a:avLst/>
          </a:prstGeom>
        </p:spPr>
        <p:txBody>
          <a:bodyPr vert="horz" lIns="91435" tIns="45717" rIns="91435" bIns="45717" rtlCol="0" anchor="ctr"/>
          <a:lstStyle>
            <a:defPPr>
              <a:defRPr lang="de-DE"/>
            </a:defPPr>
            <a:lvl1pPr marL="0" algn="r" defTabSz="914400" rtl="0" eaLnBrk="1" latinLnBrk="0" hangingPunct="1">
              <a:defRPr sz="1200" kern="1200">
                <a:solidFill>
                  <a:srgbClr val="58585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D5E04-4210-4DDE-B597-9C5674F28105}" type="slidenum">
              <a:rPr lang="de-DE" sz="1200" smtClean="0"/>
              <a:pPr/>
              <a:t>‹#›</a:t>
            </a:fld>
            <a:endParaRPr lang="de-DE" sz="1200" dirty="0"/>
          </a:p>
        </p:txBody>
      </p:sp>
    </p:spTree>
    <p:extLst>
      <p:ext uri="{BB962C8B-B14F-4D97-AF65-F5344CB8AC3E}">
        <p14:creationId xmlns:p14="http://schemas.microsoft.com/office/powerpoint/2010/main" val="255258903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25000"/>
        </a:lnSpc>
        <a:spcBef>
          <a:spcPts val="1080"/>
        </a:spcBef>
        <a:buNone/>
        <a:defRPr sz="2000" b="1" kern="1200" cap="none" baseline="0">
          <a:solidFill>
            <a:srgbClr val="58585A"/>
          </a:solidFill>
          <a:latin typeface="+mj-lt"/>
          <a:ea typeface="+mj-ea"/>
          <a:cs typeface="Arial" pitchFamily="34" charset="0"/>
        </a:defRPr>
      </a:lvl1pPr>
    </p:titleStyle>
    <p:bodyStyle>
      <a:lvl1pPr marL="342900" marR="0" indent="-34290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kern="1200" baseline="0">
          <a:solidFill>
            <a:srgbClr val="58585A"/>
          </a:solidFill>
          <a:latin typeface="+mj-lt"/>
          <a:ea typeface="+mn-ea"/>
          <a:cs typeface="+mn-cs"/>
        </a:defRPr>
      </a:lvl1pPr>
      <a:lvl2pPr marL="742950" marR="0" indent="-28575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kern="1200" baseline="0">
          <a:solidFill>
            <a:srgbClr val="58585A"/>
          </a:solidFill>
          <a:latin typeface="+mj-lt"/>
          <a:ea typeface="+mn-ea"/>
          <a:cs typeface="+mn-cs"/>
        </a:defRPr>
      </a:lvl2pPr>
      <a:lvl3pPr marL="1143000" marR="0" indent="-22860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kern="1200">
          <a:solidFill>
            <a:srgbClr val="58585A"/>
          </a:solidFill>
          <a:latin typeface="+mj-lt"/>
          <a:ea typeface="+mn-ea"/>
          <a:cs typeface="+mn-cs"/>
        </a:defRPr>
      </a:lvl3pPr>
      <a:lvl4pPr marL="1600200" marR="0" indent="-22860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kern="1200" baseline="0">
          <a:solidFill>
            <a:srgbClr val="58585A"/>
          </a:solidFill>
          <a:latin typeface="+mj-lt"/>
          <a:ea typeface="+mn-ea"/>
          <a:cs typeface="+mn-cs"/>
        </a:defRPr>
      </a:lvl4pPr>
      <a:lvl5pPr marL="2057400" marR="0" indent="-228600" algn="l" defTabSz="914400" rtl="0" eaLnBrk="1" fontAlgn="base" latinLnBrk="0" hangingPunct="1">
        <a:lnSpc>
          <a:spcPct val="125000"/>
        </a:lnSpc>
        <a:spcBef>
          <a:spcPct val="50000"/>
        </a:spcBef>
        <a:spcAft>
          <a:spcPct val="0"/>
        </a:spcAft>
        <a:buClr>
          <a:srgbClr val="7DB713"/>
        </a:buClr>
        <a:buSzPct val="120000"/>
        <a:buFont typeface="Wingdings 3" panose="05040102010807070707" pitchFamily="18" charset="2"/>
        <a:buChar char="}"/>
        <a:tabLst/>
        <a:defRPr sz="1600" kern="1200" baseline="0">
          <a:solidFill>
            <a:srgbClr val="58585A"/>
          </a:solidFill>
          <a:latin typeface="+mj-lt"/>
          <a:ea typeface="+mn-ea"/>
          <a:cs typeface="+mn-cs"/>
        </a:defRPr>
      </a:lvl5pPr>
      <a:lvl6pPr marL="2514600" indent="-228600" algn="l" defTabSz="914400" rtl="0" eaLnBrk="1" latinLnBrk="0" hangingPunct="1">
        <a:spcBef>
          <a:spcPct val="20000"/>
        </a:spcBef>
        <a:buClr>
          <a:srgbClr val="7DB713"/>
        </a:buClr>
        <a:buFont typeface="Wingdings 3" panose="05040102010807070707" pitchFamily="18" charset="2"/>
        <a:buChar char="}"/>
        <a:defRPr sz="1600" kern="1200" baseline="0">
          <a:solidFill>
            <a:srgbClr val="58585A"/>
          </a:solidFill>
          <a:latin typeface="+mj-lt"/>
          <a:ea typeface="+mn-ea"/>
          <a:cs typeface="+mn-cs"/>
        </a:defRPr>
      </a:lvl6pPr>
      <a:lvl7pPr marL="916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1144800" indent="-4572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C9C1F-8876-46B0-9E91-5E4971D3593B}" type="datetimeFigureOut">
              <a:rPr lang="en-US" smtClean="0"/>
              <a:t>7/26/21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95BF8-3C40-40A9-AD1A-229EDAB32FAD}" type="slidenum">
              <a:rPr lang="en-US" smtClean="0"/>
              <a:t>‹#›</a:t>
            </a:fld>
            <a:endParaRPr lang="en-US"/>
          </a:p>
        </p:txBody>
      </p:sp>
    </p:spTree>
    <p:extLst>
      <p:ext uri="{BB962C8B-B14F-4D97-AF65-F5344CB8AC3E}">
        <p14:creationId xmlns:p14="http://schemas.microsoft.com/office/powerpoint/2010/main" val="3385348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0.tiff"/><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ellaktor.com/en/activity/meleti-kai-kataskeyi-tis-chrysis-grammis-toy-metro-tis-ntocha-sto-katar-aktor/"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6.xml"/><Relationship Id="rId1" Type="http://schemas.openxmlformats.org/officeDocument/2006/relationships/slideLayout" Target="../slideLayouts/slideLayout5.xml"/><Relationship Id="rId4" Type="http://schemas.openxmlformats.org/officeDocument/2006/relationships/slide" Target="slide3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10.xml"/><Relationship Id="rId5" Type="http://schemas.openxmlformats.org/officeDocument/2006/relationships/image" Target="../media/image18.tif"/><Relationship Id="rId4" Type="http://schemas.openxmlformats.org/officeDocument/2006/relationships/image" Target="../media/image17.tif"/></Relationships>
</file>

<file path=ppt/slides/_rels/slide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170D04-6C44-4AB4-B606-C1A60449A7E1}"/>
              </a:ext>
            </a:extLst>
          </p:cNvPr>
          <p:cNvSpPr txBox="1"/>
          <p:nvPr/>
        </p:nvSpPr>
        <p:spPr>
          <a:xfrm>
            <a:off x="115457" y="1212470"/>
            <a:ext cx="4151727" cy="2308324"/>
          </a:xfrm>
          <a:prstGeom prst="rect">
            <a:avLst/>
          </a:prstGeom>
          <a:noFill/>
        </p:spPr>
        <p:txBody>
          <a:bodyPr wrap="square">
            <a:spAutoFit/>
          </a:bodyPr>
          <a:lstStyle/>
          <a:p>
            <a:pPr algn="l"/>
            <a:r>
              <a:rPr lang="en-GB" b="0" i="0" dirty="0">
                <a:solidFill>
                  <a:srgbClr val="FF0000"/>
                </a:solidFill>
                <a:effectLst/>
                <a:latin typeface="Open Sans" panose="020B0606030504020204" pitchFamily="34" charset="0"/>
              </a:rPr>
              <a:t>AKTOR</a:t>
            </a:r>
            <a:r>
              <a:rPr lang="en-GB" b="0" i="0" dirty="0">
                <a:solidFill>
                  <a:srgbClr val="5F6565"/>
                </a:solidFill>
                <a:effectLst/>
                <a:latin typeface="Open Sans" panose="020B0606030504020204" pitchFamily="34" charset="0"/>
              </a:rPr>
              <a:t> is the construction arm of </a:t>
            </a:r>
            <a:r>
              <a:rPr lang="en-GB" b="0" i="0" dirty="0">
                <a:solidFill>
                  <a:srgbClr val="FF0000"/>
                </a:solidFill>
                <a:effectLst/>
                <a:latin typeface="Open Sans" panose="020B0606030504020204" pitchFamily="34" charset="0"/>
              </a:rPr>
              <a:t>ELLAKTOR</a:t>
            </a:r>
            <a:r>
              <a:rPr lang="en-GB" b="0" i="0" dirty="0">
                <a:solidFill>
                  <a:srgbClr val="5F6565"/>
                </a:solidFill>
                <a:effectLst/>
                <a:latin typeface="Open Sans" panose="020B0606030504020204" pitchFamily="34" charset="0"/>
              </a:rPr>
              <a:t> and its biggest subsidiary. It is established as a leading international infrastructure company, providing a wide range of highly diversified services in the fields of Construction, Photovoltaic Parks, Quarry Management, Technical Facilities and Project Management.</a:t>
            </a:r>
          </a:p>
        </p:txBody>
      </p:sp>
      <p:pic>
        <p:nvPicPr>
          <p:cNvPr id="1026" name="Picture 2">
            <a:extLst>
              <a:ext uri="{FF2B5EF4-FFF2-40B4-BE49-F238E27FC236}">
                <a16:creationId xmlns:a16="http://schemas.microsoft.com/office/drawing/2014/main" id="{7983933F-3533-4D84-8F44-838FBFF3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33" y="243113"/>
            <a:ext cx="2756299" cy="7911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B2C18E-F7A9-1243-BD73-FFB3F6FC3A31}"/>
              </a:ext>
            </a:extLst>
          </p:cNvPr>
          <p:cNvPicPr>
            <a:picLocks noChangeAspect="1"/>
          </p:cNvPicPr>
          <p:nvPr/>
        </p:nvPicPr>
        <p:blipFill>
          <a:blip r:embed="rId3"/>
          <a:stretch>
            <a:fillRect/>
          </a:stretch>
        </p:blipFill>
        <p:spPr>
          <a:xfrm>
            <a:off x="337489" y="3941953"/>
            <a:ext cx="4030291" cy="2518932"/>
          </a:xfrm>
          <a:prstGeom prst="rect">
            <a:avLst/>
          </a:prstGeom>
        </p:spPr>
      </p:pic>
      <p:pic>
        <p:nvPicPr>
          <p:cNvPr id="4" name="Picture 3">
            <a:extLst>
              <a:ext uri="{FF2B5EF4-FFF2-40B4-BE49-F238E27FC236}">
                <a16:creationId xmlns:a16="http://schemas.microsoft.com/office/drawing/2014/main" id="{3029F794-E063-434E-A583-A0F89AE3C61D}"/>
              </a:ext>
            </a:extLst>
          </p:cNvPr>
          <p:cNvPicPr>
            <a:picLocks noChangeAspect="1"/>
          </p:cNvPicPr>
          <p:nvPr/>
        </p:nvPicPr>
        <p:blipFill>
          <a:blip r:embed="rId4"/>
          <a:stretch>
            <a:fillRect/>
          </a:stretch>
        </p:blipFill>
        <p:spPr>
          <a:xfrm>
            <a:off x="4712265" y="3941953"/>
            <a:ext cx="4030292" cy="2518932"/>
          </a:xfrm>
          <a:prstGeom prst="rect">
            <a:avLst/>
          </a:prstGeom>
        </p:spPr>
      </p:pic>
      <p:pic>
        <p:nvPicPr>
          <p:cNvPr id="7" name="Picture 6">
            <a:extLst>
              <a:ext uri="{FF2B5EF4-FFF2-40B4-BE49-F238E27FC236}">
                <a16:creationId xmlns:a16="http://schemas.microsoft.com/office/drawing/2014/main" id="{CDE82D52-1305-AF44-ABD1-2B8F77A6F170}"/>
              </a:ext>
            </a:extLst>
          </p:cNvPr>
          <p:cNvPicPr>
            <a:picLocks noChangeAspect="1"/>
          </p:cNvPicPr>
          <p:nvPr/>
        </p:nvPicPr>
        <p:blipFill>
          <a:blip r:embed="rId5"/>
          <a:stretch>
            <a:fillRect/>
          </a:stretch>
        </p:blipFill>
        <p:spPr>
          <a:xfrm>
            <a:off x="4712265" y="985742"/>
            <a:ext cx="4021751" cy="2513595"/>
          </a:xfrm>
          <a:prstGeom prst="rect">
            <a:avLst/>
          </a:prstGeom>
        </p:spPr>
      </p:pic>
    </p:spTree>
    <p:extLst>
      <p:ext uri="{BB962C8B-B14F-4D97-AF65-F5344CB8AC3E}">
        <p14:creationId xmlns:p14="http://schemas.microsoft.com/office/powerpoint/2010/main" val="406891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9F4B49-7A2F-454F-9D94-7CFB7C7882F1}"/>
              </a:ext>
            </a:extLst>
          </p:cNvPr>
          <p:cNvSpPr/>
          <p:nvPr/>
        </p:nvSpPr>
        <p:spPr>
          <a:xfrm>
            <a:off x="309538" y="281365"/>
            <a:ext cx="4257725" cy="907941"/>
          </a:xfrm>
          <a:prstGeom prst="rect">
            <a:avLst/>
          </a:prstGeom>
        </p:spPr>
        <p:txBody>
          <a:bodyPr wrap="square">
            <a:spAutoFit/>
          </a:bodyPr>
          <a:lstStyle/>
          <a:p>
            <a:pPr>
              <a:spcAft>
                <a:spcPts val="600"/>
              </a:spcAft>
            </a:pPr>
            <a:r>
              <a:rPr lang="en-US" sz="2400" u="sng" dirty="0">
                <a:effectLst>
                  <a:outerShdw blurRad="38100" dist="38100" dir="2700000" algn="tl">
                    <a:srgbClr val="000000">
                      <a:alpha val="43137"/>
                    </a:srgbClr>
                  </a:outerShdw>
                </a:effectLst>
              </a:rPr>
              <a:t>TBM INFORMATION SYSTEMS</a:t>
            </a:r>
          </a:p>
          <a:p>
            <a:pPr>
              <a:spcAft>
                <a:spcPts val="600"/>
              </a:spcAft>
            </a:pPr>
            <a:endParaRPr lang="en-US" sz="2400" u="sng" dirty="0">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FB0DAA13-FB3D-4A46-8DB8-6A7461DB6B3B}"/>
              </a:ext>
            </a:extLst>
          </p:cNvPr>
          <p:cNvSpPr/>
          <p:nvPr/>
        </p:nvSpPr>
        <p:spPr>
          <a:xfrm>
            <a:off x="396527" y="839825"/>
            <a:ext cx="5427497" cy="338554"/>
          </a:xfrm>
          <a:prstGeom prst="rect">
            <a:avLst/>
          </a:prstGeom>
        </p:spPr>
        <p:txBody>
          <a:bodyPr wrap="square">
            <a:spAutoFit/>
          </a:bodyPr>
          <a:lstStyle/>
          <a:p>
            <a:pPr>
              <a:spcAft>
                <a:spcPts val="600"/>
              </a:spcAft>
            </a:pPr>
            <a:r>
              <a:rPr lang="en-US" sz="1600" b="1" i="1" dirty="0"/>
              <a:t>Guidance System / </a:t>
            </a:r>
            <a:r>
              <a:rPr lang="en-US" sz="1600" b="1" i="1" dirty="0" err="1"/>
              <a:t>TUnIS</a:t>
            </a:r>
            <a:r>
              <a:rPr lang="en-US" sz="1600" b="1" i="1" dirty="0"/>
              <a:t> Navigation TBM Laser (VMT)</a:t>
            </a:r>
            <a:endParaRPr lang="en-US" sz="1600" b="1" i="1" u="sng" dirty="0">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80086963-4490-4BF4-BF6F-43493CE9EA1A}"/>
              </a:ext>
            </a:extLst>
          </p:cNvPr>
          <p:cNvPicPr>
            <a:picLocks noChangeAspect="1"/>
          </p:cNvPicPr>
          <p:nvPr/>
        </p:nvPicPr>
        <p:blipFill rotWithShape="1">
          <a:blip r:embed="rId2"/>
          <a:srcRect l="23014" t="22583" r="18365" b="16001"/>
          <a:stretch/>
        </p:blipFill>
        <p:spPr>
          <a:xfrm>
            <a:off x="211015" y="1189305"/>
            <a:ext cx="5922499" cy="3720319"/>
          </a:xfrm>
          <a:prstGeom prst="rect">
            <a:avLst/>
          </a:prstGeom>
        </p:spPr>
      </p:pic>
      <p:pic>
        <p:nvPicPr>
          <p:cNvPr id="17" name="Picture 16">
            <a:extLst>
              <a:ext uri="{FF2B5EF4-FFF2-40B4-BE49-F238E27FC236}">
                <a16:creationId xmlns:a16="http://schemas.microsoft.com/office/drawing/2014/main" id="{631C28A4-1B22-46A2-AE05-1832C72F1F13}"/>
              </a:ext>
            </a:extLst>
          </p:cNvPr>
          <p:cNvPicPr>
            <a:picLocks noChangeAspect="1"/>
          </p:cNvPicPr>
          <p:nvPr/>
        </p:nvPicPr>
        <p:blipFill rotWithShape="1">
          <a:blip r:embed="rId3"/>
          <a:srcRect l="10742" t="3839" r="7284" b="13903"/>
          <a:stretch/>
        </p:blipFill>
        <p:spPr>
          <a:xfrm>
            <a:off x="6133513" y="4610510"/>
            <a:ext cx="2799471" cy="2240200"/>
          </a:xfrm>
          <a:prstGeom prst="rect">
            <a:avLst/>
          </a:prstGeom>
        </p:spPr>
      </p:pic>
      <p:pic>
        <p:nvPicPr>
          <p:cNvPr id="5" name="Picture 4">
            <a:extLst>
              <a:ext uri="{FF2B5EF4-FFF2-40B4-BE49-F238E27FC236}">
                <a16:creationId xmlns:a16="http://schemas.microsoft.com/office/drawing/2014/main" id="{0774BDC0-0ED7-42E7-8697-5CA380E36452}"/>
              </a:ext>
            </a:extLst>
          </p:cNvPr>
          <p:cNvPicPr>
            <a:picLocks noChangeAspect="1"/>
          </p:cNvPicPr>
          <p:nvPr/>
        </p:nvPicPr>
        <p:blipFill>
          <a:blip r:embed="rId4"/>
          <a:stretch>
            <a:fillRect/>
          </a:stretch>
        </p:blipFill>
        <p:spPr>
          <a:xfrm>
            <a:off x="-18807" y="4700223"/>
            <a:ext cx="5308259" cy="2150487"/>
          </a:xfrm>
          <a:prstGeom prst="rect">
            <a:avLst/>
          </a:prstGeom>
        </p:spPr>
      </p:pic>
    </p:spTree>
    <p:extLst>
      <p:ext uri="{BB962C8B-B14F-4D97-AF65-F5344CB8AC3E}">
        <p14:creationId xmlns:p14="http://schemas.microsoft.com/office/powerpoint/2010/main" val="22831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7AE40C-C40F-4968-8825-7F390366AC72}"/>
              </a:ext>
            </a:extLst>
          </p:cNvPr>
          <p:cNvSpPr/>
          <p:nvPr/>
        </p:nvSpPr>
        <p:spPr>
          <a:xfrm>
            <a:off x="628649" y="291090"/>
            <a:ext cx="7886699" cy="54063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u="sng" kern="1200" dirty="0">
                <a:solidFill>
                  <a:schemeClr val="tx1"/>
                </a:solidFill>
                <a:effectLst>
                  <a:outerShdw blurRad="38100" dist="38100" dir="2700000" algn="tl">
                    <a:srgbClr val="000000">
                      <a:alpha val="43137"/>
                    </a:srgbClr>
                  </a:outerShdw>
                </a:effectLst>
                <a:latin typeface="+mj-lt"/>
                <a:ea typeface="+mj-ea"/>
                <a:cs typeface="+mj-cs"/>
              </a:rPr>
              <a:t>TBM – Tunneling System:</a:t>
            </a:r>
          </a:p>
        </p:txBody>
      </p:sp>
      <p:pic>
        <p:nvPicPr>
          <p:cNvPr id="8" name="Picture 7">
            <a:extLst>
              <a:ext uri="{FF2B5EF4-FFF2-40B4-BE49-F238E27FC236}">
                <a16:creationId xmlns:a16="http://schemas.microsoft.com/office/drawing/2014/main" id="{78D66970-5EC9-4865-AA6C-3CD8CB204B54}"/>
              </a:ext>
            </a:extLst>
          </p:cNvPr>
          <p:cNvPicPr>
            <a:picLocks noChangeAspect="1"/>
          </p:cNvPicPr>
          <p:nvPr/>
        </p:nvPicPr>
        <p:blipFill>
          <a:blip r:embed="rId2"/>
          <a:stretch>
            <a:fillRect/>
          </a:stretch>
        </p:blipFill>
        <p:spPr>
          <a:xfrm>
            <a:off x="-2" y="5445635"/>
            <a:ext cx="9144000" cy="1121275"/>
          </a:xfrm>
          <a:prstGeom prst="rect">
            <a:avLst/>
          </a:prstGeom>
        </p:spPr>
      </p:pic>
      <p:pic>
        <p:nvPicPr>
          <p:cNvPr id="5" name="Picture 4">
            <a:extLst>
              <a:ext uri="{FF2B5EF4-FFF2-40B4-BE49-F238E27FC236}">
                <a16:creationId xmlns:a16="http://schemas.microsoft.com/office/drawing/2014/main" id="{B33F866C-464B-43BF-AB5F-8A49CC1E8E66}"/>
              </a:ext>
            </a:extLst>
          </p:cNvPr>
          <p:cNvPicPr>
            <a:picLocks noChangeAspect="1"/>
          </p:cNvPicPr>
          <p:nvPr/>
        </p:nvPicPr>
        <p:blipFill>
          <a:blip r:embed="rId3"/>
          <a:stretch>
            <a:fillRect/>
          </a:stretch>
        </p:blipFill>
        <p:spPr>
          <a:xfrm>
            <a:off x="6272222" y="2741908"/>
            <a:ext cx="2243126" cy="2264471"/>
          </a:xfrm>
          <a:prstGeom prst="rect">
            <a:avLst/>
          </a:prstGeom>
        </p:spPr>
      </p:pic>
      <p:pic>
        <p:nvPicPr>
          <p:cNvPr id="7" name="Picture 6">
            <a:extLst>
              <a:ext uri="{FF2B5EF4-FFF2-40B4-BE49-F238E27FC236}">
                <a16:creationId xmlns:a16="http://schemas.microsoft.com/office/drawing/2014/main" id="{347BC653-F90A-4152-BA17-996E67B5C34B}"/>
              </a:ext>
            </a:extLst>
          </p:cNvPr>
          <p:cNvPicPr>
            <a:picLocks noChangeAspect="1"/>
          </p:cNvPicPr>
          <p:nvPr/>
        </p:nvPicPr>
        <p:blipFill>
          <a:blip r:embed="rId4">
            <a:extLst>
              <a:ext uri="{BEBA8EAE-BF5A-486C-A8C5-ECC9F3942E4B}">
                <a14:imgProps xmlns:a14="http://schemas.microsoft.com/office/drawing/2010/main">
                  <a14:imgLayer>
                    <a14:imgEffect>
                      <a14:sharpenSoften amount="30000"/>
                    </a14:imgEffect>
                    <a14:imgEffect>
                      <a14:brightnessContrast contrast="13000"/>
                    </a14:imgEffect>
                  </a14:imgLayer>
                </a14:imgProps>
              </a:ext>
            </a:extLst>
          </a:blip>
          <a:stretch>
            <a:fillRect/>
          </a:stretch>
        </p:blipFill>
        <p:spPr>
          <a:xfrm>
            <a:off x="-2" y="908230"/>
            <a:ext cx="9144000" cy="1394422"/>
          </a:xfrm>
          <a:prstGeom prst="rect">
            <a:avLst/>
          </a:prstGeom>
        </p:spPr>
      </p:pic>
      <p:pic>
        <p:nvPicPr>
          <p:cNvPr id="10" name="Picture 9">
            <a:extLst>
              <a:ext uri="{FF2B5EF4-FFF2-40B4-BE49-F238E27FC236}">
                <a16:creationId xmlns:a16="http://schemas.microsoft.com/office/drawing/2014/main" id="{35479F2E-D322-4F1A-A725-B7EA00B60850}"/>
              </a:ext>
            </a:extLst>
          </p:cNvPr>
          <p:cNvPicPr>
            <a:picLocks noChangeAspect="1"/>
          </p:cNvPicPr>
          <p:nvPr/>
        </p:nvPicPr>
        <p:blipFill>
          <a:blip r:embed="rId5">
            <a:lum bright="-27000" contrast="41000"/>
          </a:blip>
          <a:stretch>
            <a:fillRect/>
          </a:stretch>
        </p:blipFill>
        <p:spPr>
          <a:xfrm>
            <a:off x="628649" y="3018846"/>
            <a:ext cx="5253566" cy="1341120"/>
          </a:xfrm>
          <a:prstGeom prst="rect">
            <a:avLst/>
          </a:prstGeom>
        </p:spPr>
      </p:pic>
    </p:spTree>
    <p:extLst>
      <p:ext uri="{BB962C8B-B14F-4D97-AF65-F5344CB8AC3E}">
        <p14:creationId xmlns:p14="http://schemas.microsoft.com/office/powerpoint/2010/main" val="259413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road, concrete mixer&#10;&#10;Description automatically generated">
            <a:extLst>
              <a:ext uri="{FF2B5EF4-FFF2-40B4-BE49-F238E27FC236}">
                <a16:creationId xmlns:a16="http://schemas.microsoft.com/office/drawing/2014/main" id="{1E55349A-8AD2-4503-A4ED-2B31A98BB372}"/>
              </a:ext>
            </a:extLst>
          </p:cNvPr>
          <p:cNvPicPr>
            <a:picLocks noChangeAspect="1"/>
          </p:cNvPicPr>
          <p:nvPr/>
        </p:nvPicPr>
        <p:blipFill>
          <a:blip r:embed="rId2"/>
          <a:stretch>
            <a:fillRect/>
          </a:stretch>
        </p:blipFill>
        <p:spPr>
          <a:xfrm>
            <a:off x="1" y="1371599"/>
            <a:ext cx="6569868" cy="4086665"/>
          </a:xfrm>
          <a:prstGeom prst="rect">
            <a:avLst/>
          </a:prstGeom>
        </p:spPr>
      </p:pic>
      <p:pic>
        <p:nvPicPr>
          <p:cNvPr id="7" name="Picture 6" descr="A picture containing engine&#10;&#10;Description automatically generated">
            <a:extLst>
              <a:ext uri="{FF2B5EF4-FFF2-40B4-BE49-F238E27FC236}">
                <a16:creationId xmlns:a16="http://schemas.microsoft.com/office/drawing/2014/main" id="{FB76C6A8-E21D-42F4-8E7D-D08BD76B0EE0}"/>
              </a:ext>
            </a:extLst>
          </p:cNvPr>
          <p:cNvPicPr>
            <a:picLocks noChangeAspect="1"/>
          </p:cNvPicPr>
          <p:nvPr/>
        </p:nvPicPr>
        <p:blipFill>
          <a:blip r:embed="rId3"/>
          <a:stretch>
            <a:fillRect/>
          </a:stretch>
        </p:blipFill>
        <p:spPr>
          <a:xfrm rot="5400000">
            <a:off x="5910515" y="2325100"/>
            <a:ext cx="3888143" cy="2378184"/>
          </a:xfrm>
          <a:prstGeom prst="rect">
            <a:avLst/>
          </a:prstGeom>
        </p:spPr>
      </p:pic>
      <p:sp>
        <p:nvSpPr>
          <p:cNvPr id="4" name="Rectangle 3">
            <a:extLst>
              <a:ext uri="{FF2B5EF4-FFF2-40B4-BE49-F238E27FC236}">
                <a16:creationId xmlns:a16="http://schemas.microsoft.com/office/drawing/2014/main" id="{887AE40C-C40F-4968-8825-7F390366AC72}"/>
              </a:ext>
            </a:extLst>
          </p:cNvPr>
          <p:cNvSpPr/>
          <p:nvPr/>
        </p:nvSpPr>
        <p:spPr>
          <a:xfrm>
            <a:off x="628649" y="291090"/>
            <a:ext cx="7886699" cy="54063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u="sng" kern="1200" dirty="0">
                <a:solidFill>
                  <a:schemeClr val="tx1"/>
                </a:solidFill>
                <a:effectLst>
                  <a:outerShdw blurRad="38100" dist="38100" dir="2700000" algn="tl">
                    <a:srgbClr val="000000">
                      <a:alpha val="43137"/>
                    </a:srgbClr>
                  </a:outerShdw>
                </a:effectLst>
                <a:latin typeface="+mj-lt"/>
                <a:ea typeface="+mj-ea"/>
                <a:cs typeface="+mj-cs"/>
              </a:rPr>
              <a:t>TBM Assembly :</a:t>
            </a:r>
          </a:p>
        </p:txBody>
      </p:sp>
    </p:spTree>
    <p:extLst>
      <p:ext uri="{BB962C8B-B14F-4D97-AF65-F5344CB8AC3E}">
        <p14:creationId xmlns:p14="http://schemas.microsoft.com/office/powerpoint/2010/main" val="60798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1A70B497-9096-4ED3-AC66-9CCFF0DEE578}"/>
              </a:ext>
            </a:extLst>
          </p:cNvPr>
          <p:cNvPicPr>
            <a:picLocks noChangeAspect="1"/>
          </p:cNvPicPr>
          <p:nvPr/>
        </p:nvPicPr>
        <p:blipFill>
          <a:blip r:embed="rId2"/>
          <a:stretch>
            <a:fillRect/>
          </a:stretch>
        </p:blipFill>
        <p:spPr>
          <a:xfrm>
            <a:off x="214532" y="1012874"/>
            <a:ext cx="4357468" cy="5627077"/>
          </a:xfrm>
          <a:prstGeom prst="rect">
            <a:avLst/>
          </a:prstGeom>
        </p:spPr>
      </p:pic>
      <p:pic>
        <p:nvPicPr>
          <p:cNvPr id="6" name="Picture 5" descr="A picture containing outdoor, sky, crane&#10;&#10;Description automatically generated">
            <a:extLst>
              <a:ext uri="{FF2B5EF4-FFF2-40B4-BE49-F238E27FC236}">
                <a16:creationId xmlns:a16="http://schemas.microsoft.com/office/drawing/2014/main" id="{88969B55-D33D-45EF-ABCD-AC30E08EC33E}"/>
              </a:ext>
            </a:extLst>
          </p:cNvPr>
          <p:cNvPicPr>
            <a:picLocks noChangeAspect="1"/>
          </p:cNvPicPr>
          <p:nvPr/>
        </p:nvPicPr>
        <p:blipFill>
          <a:blip r:embed="rId3"/>
          <a:stretch>
            <a:fillRect/>
          </a:stretch>
        </p:blipFill>
        <p:spPr>
          <a:xfrm>
            <a:off x="4685769" y="2820573"/>
            <a:ext cx="4425905" cy="3819378"/>
          </a:xfrm>
          <a:prstGeom prst="rect">
            <a:avLst/>
          </a:prstGeom>
        </p:spPr>
      </p:pic>
      <p:sp>
        <p:nvSpPr>
          <p:cNvPr id="7" name="Rectangle 6">
            <a:extLst>
              <a:ext uri="{FF2B5EF4-FFF2-40B4-BE49-F238E27FC236}">
                <a16:creationId xmlns:a16="http://schemas.microsoft.com/office/drawing/2014/main" id="{00BBB816-0089-4612-95A3-4F8419CC4D39}"/>
              </a:ext>
            </a:extLst>
          </p:cNvPr>
          <p:cNvSpPr/>
          <p:nvPr/>
        </p:nvSpPr>
        <p:spPr>
          <a:xfrm>
            <a:off x="4842804" y="1556824"/>
            <a:ext cx="3893233" cy="54063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600" b="1" u="sng" kern="1200" dirty="0">
                <a:solidFill>
                  <a:schemeClr val="tx1"/>
                </a:solidFill>
                <a:ea typeface="+mj-ea"/>
                <a:cs typeface="+mj-cs"/>
              </a:rPr>
              <a:t>TBM Screw Conveyor photo</a:t>
            </a:r>
          </a:p>
        </p:txBody>
      </p:sp>
      <p:sp>
        <p:nvSpPr>
          <p:cNvPr id="9" name="Rectangle 8">
            <a:extLst>
              <a:ext uri="{FF2B5EF4-FFF2-40B4-BE49-F238E27FC236}">
                <a16:creationId xmlns:a16="http://schemas.microsoft.com/office/drawing/2014/main" id="{8C1210A8-0E15-435D-BB7D-D6CDD3568C99}"/>
              </a:ext>
            </a:extLst>
          </p:cNvPr>
          <p:cNvSpPr/>
          <p:nvPr/>
        </p:nvSpPr>
        <p:spPr>
          <a:xfrm>
            <a:off x="214532" y="35654"/>
            <a:ext cx="8039099" cy="61566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u="sng" kern="1200" dirty="0">
                <a:solidFill>
                  <a:schemeClr val="tx1"/>
                </a:solidFill>
                <a:effectLst>
                  <a:outerShdw blurRad="38100" dist="38100" dir="2700000" algn="tl">
                    <a:srgbClr val="000000">
                      <a:alpha val="43137"/>
                    </a:srgbClr>
                  </a:outerShdw>
                </a:effectLst>
                <a:latin typeface="+mj-lt"/>
                <a:ea typeface="+mj-ea"/>
                <a:cs typeface="+mj-cs"/>
              </a:rPr>
              <a:t>TBM – Tunneling </a:t>
            </a:r>
            <a:r>
              <a:rPr lang="en-US" sz="2400" b="1" u="sng" dirty="0">
                <a:effectLst>
                  <a:outerShdw blurRad="38100" dist="38100" dir="2700000" algn="tl">
                    <a:srgbClr val="000000">
                      <a:alpha val="43137"/>
                    </a:srgbClr>
                  </a:outerShdw>
                </a:effectLst>
                <a:latin typeface="+mj-lt"/>
                <a:ea typeface="+mj-ea"/>
                <a:cs typeface="+mj-cs"/>
              </a:rPr>
              <a:t>Equipment Transport</a:t>
            </a:r>
            <a:r>
              <a:rPr lang="en-US" sz="2400" b="1" u="sng" kern="1200" dirty="0">
                <a:solidFill>
                  <a:schemeClr val="tx1"/>
                </a:solidFill>
                <a:effectLst>
                  <a:outerShdw blurRad="38100" dist="38100" dir="2700000" algn="tl">
                    <a:srgbClr val="000000">
                      <a:alpha val="43137"/>
                    </a:srgbClr>
                  </a:outerShdw>
                </a:effectLst>
                <a:latin typeface="+mj-lt"/>
                <a:ea typeface="+mj-ea"/>
                <a:cs typeface="+mj-cs"/>
              </a:rPr>
              <a:t>:</a:t>
            </a:r>
          </a:p>
        </p:txBody>
      </p:sp>
    </p:spTree>
    <p:extLst>
      <p:ext uri="{BB962C8B-B14F-4D97-AF65-F5344CB8AC3E}">
        <p14:creationId xmlns:p14="http://schemas.microsoft.com/office/powerpoint/2010/main" val="117115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truck, road&#10;&#10;Description automatically generated">
            <a:extLst>
              <a:ext uri="{FF2B5EF4-FFF2-40B4-BE49-F238E27FC236}">
                <a16:creationId xmlns:a16="http://schemas.microsoft.com/office/drawing/2014/main" id="{DC8E4981-D90B-45C4-B3C3-4BFB0E77C5BB}"/>
              </a:ext>
            </a:extLst>
          </p:cNvPr>
          <p:cNvPicPr>
            <a:picLocks noChangeAspect="1"/>
          </p:cNvPicPr>
          <p:nvPr/>
        </p:nvPicPr>
        <p:blipFill>
          <a:blip r:embed="rId2"/>
          <a:stretch>
            <a:fillRect/>
          </a:stretch>
        </p:blipFill>
        <p:spPr>
          <a:xfrm>
            <a:off x="490331" y="457199"/>
            <a:ext cx="8216348" cy="6162261"/>
          </a:xfrm>
          <a:prstGeom prst="rect">
            <a:avLst/>
          </a:prstGeom>
        </p:spPr>
      </p:pic>
    </p:spTree>
    <p:extLst>
      <p:ext uri="{BB962C8B-B14F-4D97-AF65-F5344CB8AC3E}">
        <p14:creationId xmlns:p14="http://schemas.microsoft.com/office/powerpoint/2010/main" val="430639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military vehicle&#10;&#10;Description automatically generated with medium confidence">
            <a:extLst>
              <a:ext uri="{FF2B5EF4-FFF2-40B4-BE49-F238E27FC236}">
                <a16:creationId xmlns:a16="http://schemas.microsoft.com/office/drawing/2014/main" id="{424D524A-B4A7-46D8-A016-2406DC83018C}"/>
              </a:ext>
            </a:extLst>
          </p:cNvPr>
          <p:cNvPicPr>
            <a:picLocks noChangeAspect="1"/>
          </p:cNvPicPr>
          <p:nvPr/>
        </p:nvPicPr>
        <p:blipFill>
          <a:blip r:embed="rId2"/>
          <a:stretch>
            <a:fillRect/>
          </a:stretch>
        </p:blipFill>
        <p:spPr>
          <a:xfrm>
            <a:off x="569843" y="460513"/>
            <a:ext cx="8123582" cy="6092686"/>
          </a:xfrm>
          <a:prstGeom prst="rect">
            <a:avLst/>
          </a:prstGeom>
        </p:spPr>
      </p:pic>
    </p:spTree>
    <p:extLst>
      <p:ext uri="{BB962C8B-B14F-4D97-AF65-F5344CB8AC3E}">
        <p14:creationId xmlns:p14="http://schemas.microsoft.com/office/powerpoint/2010/main" val="208750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DCD8E1B-B2E0-4A24-B50A-0701DDB3AA90}"/>
              </a:ext>
            </a:extLst>
          </p:cNvPr>
          <p:cNvPicPr>
            <a:picLocks noChangeAspect="1"/>
          </p:cNvPicPr>
          <p:nvPr/>
        </p:nvPicPr>
        <p:blipFill rotWithShape="1">
          <a:blip r:embed="rId2"/>
          <a:srcRect l="2767" r="8218" b="2"/>
          <a:stretch/>
        </p:blipFill>
        <p:spPr>
          <a:xfrm>
            <a:off x="490350" y="504725"/>
            <a:ext cx="8136815" cy="6101484"/>
          </a:xfrm>
          <a:prstGeom prst="rect">
            <a:avLst/>
          </a:prstGeom>
          <a:solidFill>
            <a:srgbClr val="FFFFFF">
              <a:shade val="85000"/>
            </a:srgbClr>
          </a:solidFill>
        </p:spPr>
      </p:pic>
      <p:sp>
        <p:nvSpPr>
          <p:cNvPr id="2" name="TextBox 1">
            <a:extLst>
              <a:ext uri="{FF2B5EF4-FFF2-40B4-BE49-F238E27FC236}">
                <a16:creationId xmlns:a16="http://schemas.microsoft.com/office/drawing/2014/main" id="{0564AB6A-86ED-594B-B0ED-A98B103CDDC8}"/>
              </a:ext>
            </a:extLst>
          </p:cNvPr>
          <p:cNvSpPr txBox="1"/>
          <p:nvPr/>
        </p:nvSpPr>
        <p:spPr>
          <a:xfrm>
            <a:off x="2372139" y="119270"/>
            <a:ext cx="4333461" cy="369332"/>
          </a:xfrm>
          <a:prstGeom prst="rect">
            <a:avLst/>
          </a:prstGeom>
          <a:noFill/>
        </p:spPr>
        <p:txBody>
          <a:bodyPr wrap="square" rtlCol="0">
            <a:spAutoFit/>
          </a:bodyPr>
          <a:lstStyle/>
          <a:p>
            <a:r>
              <a:rPr lang="en-US" dirty="0"/>
              <a:t>TBM Breakthrough in a Metro Station</a:t>
            </a:r>
          </a:p>
        </p:txBody>
      </p:sp>
      <p:sp>
        <p:nvSpPr>
          <p:cNvPr id="3" name="Buton acțiune: mergeți înapoi sau la anteriorul 2">
            <a:hlinkClick r:id="rId3" action="ppaction://hlinksldjump" highlightClick="1"/>
            <a:extLst>
              <a:ext uri="{FF2B5EF4-FFF2-40B4-BE49-F238E27FC236}">
                <a16:creationId xmlns:a16="http://schemas.microsoft.com/office/drawing/2014/main" id="{B8BF178E-E297-45B5-B964-36E2A82781B9}"/>
              </a:ext>
            </a:extLst>
          </p:cNvPr>
          <p:cNvSpPr/>
          <p:nvPr/>
        </p:nvSpPr>
        <p:spPr>
          <a:xfrm>
            <a:off x="8540685" y="119270"/>
            <a:ext cx="274320" cy="274320"/>
          </a:xfrm>
          <a:prstGeom prst="actionButtonBackPreviou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616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090-6A25-4E11-92C2-785E81FEF523}"/>
              </a:ext>
            </a:extLst>
          </p:cNvPr>
          <p:cNvSpPr>
            <a:spLocks noGrp="1"/>
          </p:cNvSpPr>
          <p:nvPr>
            <p:ph type="title"/>
          </p:nvPr>
        </p:nvSpPr>
        <p:spPr>
          <a:xfrm>
            <a:off x="209461" y="185792"/>
            <a:ext cx="8305889" cy="596261"/>
          </a:xfrm>
        </p:spPr>
        <p:txBody>
          <a:bodyPr>
            <a:normAutofit/>
          </a:bodyPr>
          <a:lstStyle/>
          <a:p>
            <a:r>
              <a:rPr lang="en-US" sz="3200" b="1" dirty="0"/>
              <a:t>Tunnel Belt Conveyor System</a:t>
            </a:r>
            <a:endParaRPr lang="en-US" sz="3200" dirty="0"/>
          </a:p>
        </p:txBody>
      </p:sp>
      <p:sp>
        <p:nvSpPr>
          <p:cNvPr id="4" name="Rectangle 3">
            <a:extLst>
              <a:ext uri="{FF2B5EF4-FFF2-40B4-BE49-F238E27FC236}">
                <a16:creationId xmlns:a16="http://schemas.microsoft.com/office/drawing/2014/main" id="{0D626D1E-81EB-4575-A874-76C0DBF7CB1F}"/>
              </a:ext>
            </a:extLst>
          </p:cNvPr>
          <p:cNvSpPr/>
          <p:nvPr/>
        </p:nvSpPr>
        <p:spPr>
          <a:xfrm>
            <a:off x="209461" y="782053"/>
            <a:ext cx="8554967" cy="3354765"/>
          </a:xfrm>
          <a:prstGeom prst="rect">
            <a:avLst/>
          </a:prstGeom>
        </p:spPr>
        <p:txBody>
          <a:bodyPr wrap="square">
            <a:spAutoFit/>
          </a:bodyPr>
          <a:lstStyle/>
          <a:p>
            <a:r>
              <a:rPr lang="en-US" sz="1600" dirty="0"/>
              <a:t>The belt conveyor system is solely intended for the removal of the excavated materials from the TBMs to the discharge point (Muck pit) with great precision, without affecting the Tunnel logistics (Segments transport, Tunnel consumables, Tunnel utilities, etc.), </a:t>
            </a:r>
            <a:r>
              <a:rPr lang="en-GB" sz="1600" dirty="0"/>
              <a:t>therefore replacing the conventional technology of Locomotives or muck wagons.</a:t>
            </a:r>
          </a:p>
          <a:p>
            <a:endParaRPr lang="en-US" sz="1600" dirty="0"/>
          </a:p>
          <a:p>
            <a:pPr marL="171450" indent="-171450" algn="l">
              <a:lnSpc>
                <a:spcPct val="150000"/>
              </a:lnSpc>
              <a:buFont typeface="Wingdings" panose="05000000000000000000" pitchFamily="2" charset="2"/>
              <a:buChar char="Ø"/>
            </a:pPr>
            <a:r>
              <a:rPr lang="en-GB" sz="1600" b="0" i="0" u="none" strike="noStrike" dirty="0">
                <a:solidFill>
                  <a:srgbClr val="181818"/>
                </a:solidFill>
                <a:effectLst/>
              </a:rPr>
              <a:t>Seamless interface to the TBM.</a:t>
            </a:r>
          </a:p>
          <a:p>
            <a:pPr marL="171450" indent="-171450" algn="l">
              <a:lnSpc>
                <a:spcPct val="150000"/>
              </a:lnSpc>
              <a:buFont typeface="Wingdings" panose="05000000000000000000" pitchFamily="2" charset="2"/>
              <a:buChar char="Ø"/>
            </a:pPr>
            <a:r>
              <a:rPr lang="en-GB" sz="1600" b="0" i="0" u="none" strike="noStrike" dirty="0">
                <a:solidFill>
                  <a:srgbClr val="181818"/>
                </a:solidFill>
                <a:effectLst/>
              </a:rPr>
              <a:t>Removal of the excavated material adjusted to the tunnelling speed.</a:t>
            </a:r>
          </a:p>
          <a:p>
            <a:pPr marL="171450" indent="-171450" algn="l">
              <a:lnSpc>
                <a:spcPct val="150000"/>
              </a:lnSpc>
              <a:buFont typeface="Wingdings" panose="05000000000000000000" pitchFamily="2" charset="2"/>
              <a:buChar char="Ø"/>
            </a:pPr>
            <a:r>
              <a:rPr lang="en-GB" sz="1600" b="0" i="0" u="none" strike="noStrike" dirty="0">
                <a:solidFill>
                  <a:srgbClr val="181818"/>
                </a:solidFill>
                <a:effectLst/>
              </a:rPr>
              <a:t>Low personnel requirements through automated processes.</a:t>
            </a:r>
          </a:p>
          <a:p>
            <a:pPr marL="171450" indent="-171450" algn="l">
              <a:lnSpc>
                <a:spcPct val="150000"/>
              </a:lnSpc>
              <a:buFont typeface="Wingdings" panose="05000000000000000000" pitchFamily="2" charset="2"/>
              <a:buChar char="Ø"/>
            </a:pPr>
            <a:r>
              <a:rPr lang="en-GB" sz="1600" dirty="0">
                <a:solidFill>
                  <a:srgbClr val="181818"/>
                </a:solidFill>
              </a:rPr>
              <a:t>B</a:t>
            </a:r>
            <a:r>
              <a:rPr lang="en-GB" sz="1600" b="0" i="0" u="none" strike="noStrike" dirty="0">
                <a:solidFill>
                  <a:srgbClr val="181818"/>
                </a:solidFill>
                <a:effectLst/>
              </a:rPr>
              <a:t>elt conveyor systems are high-tech systems, keeping the risk of accidents to the minimum level.</a:t>
            </a:r>
          </a:p>
          <a:p>
            <a:pPr marL="171450" indent="-171450" algn="l">
              <a:lnSpc>
                <a:spcPct val="150000"/>
              </a:lnSpc>
              <a:buFont typeface="Wingdings" panose="05000000000000000000" pitchFamily="2" charset="2"/>
              <a:buChar char="Ø"/>
            </a:pPr>
            <a:r>
              <a:rPr lang="en-GB" sz="1600" b="0" i="0" u="none" strike="noStrike" dirty="0">
                <a:solidFill>
                  <a:srgbClr val="181818"/>
                </a:solidFill>
                <a:effectLst/>
              </a:rPr>
              <a:t>Safety is also ensured even when driving along curves with a tight radius. </a:t>
            </a:r>
          </a:p>
          <a:p>
            <a:pPr marL="285750" indent="-285750">
              <a:buFont typeface="Wingdings" panose="05000000000000000000" pitchFamily="2" charset="2"/>
              <a:buChar char="Ø"/>
            </a:pPr>
            <a:endParaRPr lang="en-US" sz="1200" b="1" dirty="0"/>
          </a:p>
        </p:txBody>
      </p:sp>
      <p:pic>
        <p:nvPicPr>
          <p:cNvPr id="21" name="Picture 20">
            <a:extLst>
              <a:ext uri="{FF2B5EF4-FFF2-40B4-BE49-F238E27FC236}">
                <a16:creationId xmlns:a16="http://schemas.microsoft.com/office/drawing/2014/main" id="{57C0D4F1-F86E-474F-8AFA-94F1AEC31EA6}"/>
              </a:ext>
            </a:extLst>
          </p:cNvPr>
          <p:cNvPicPr>
            <a:picLocks noChangeAspect="1"/>
          </p:cNvPicPr>
          <p:nvPr/>
        </p:nvPicPr>
        <p:blipFill>
          <a:blip r:embed="rId2"/>
          <a:stretch>
            <a:fillRect/>
          </a:stretch>
        </p:blipFill>
        <p:spPr>
          <a:xfrm>
            <a:off x="2066302" y="4044916"/>
            <a:ext cx="5095630" cy="2508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39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52A481-866A-4FE7-9EA0-A9ED0C9251EA}"/>
              </a:ext>
            </a:extLst>
          </p:cNvPr>
          <p:cNvSpPr/>
          <p:nvPr/>
        </p:nvSpPr>
        <p:spPr>
          <a:xfrm>
            <a:off x="349488" y="190272"/>
            <a:ext cx="4377962" cy="461665"/>
          </a:xfrm>
          <a:prstGeom prst="rect">
            <a:avLst/>
          </a:prstGeom>
        </p:spPr>
        <p:txBody>
          <a:bodyPr wrap="square">
            <a:spAutoFit/>
          </a:bodyPr>
          <a:lstStyle/>
          <a:p>
            <a:r>
              <a:rPr lang="en-US" sz="2400" b="1" u="sng" dirty="0">
                <a:effectLst>
                  <a:outerShdw blurRad="38100" dist="38100" dir="2700000" algn="tl">
                    <a:srgbClr val="000000">
                      <a:alpha val="43137"/>
                    </a:srgbClr>
                  </a:outerShdw>
                </a:effectLst>
              </a:rPr>
              <a:t>Tunnel belt conveyor Overview:</a:t>
            </a:r>
          </a:p>
        </p:txBody>
      </p:sp>
      <p:pic>
        <p:nvPicPr>
          <p:cNvPr id="7" name="Picture 6">
            <a:extLst>
              <a:ext uri="{FF2B5EF4-FFF2-40B4-BE49-F238E27FC236}">
                <a16:creationId xmlns:a16="http://schemas.microsoft.com/office/drawing/2014/main" id="{1B23217A-003E-4C1C-8100-C692CD6DA44C}"/>
              </a:ext>
            </a:extLst>
          </p:cNvPr>
          <p:cNvPicPr>
            <a:picLocks noChangeAspect="1"/>
          </p:cNvPicPr>
          <p:nvPr/>
        </p:nvPicPr>
        <p:blipFill>
          <a:blip r:embed="rId2"/>
          <a:stretch>
            <a:fillRect/>
          </a:stretch>
        </p:blipFill>
        <p:spPr>
          <a:xfrm>
            <a:off x="349488" y="926431"/>
            <a:ext cx="7774807" cy="551046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0262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F7D8A-4758-444B-B4B5-E8D7800BB22C}"/>
              </a:ext>
            </a:extLst>
          </p:cNvPr>
          <p:cNvSpPr/>
          <p:nvPr/>
        </p:nvSpPr>
        <p:spPr>
          <a:xfrm>
            <a:off x="628649" y="291090"/>
            <a:ext cx="7886699" cy="54063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u="sng" kern="1200" dirty="0">
                <a:solidFill>
                  <a:schemeClr val="tx1"/>
                </a:solidFill>
                <a:effectLst>
                  <a:outerShdw blurRad="38100" dist="38100" dir="2700000" algn="tl">
                    <a:srgbClr val="000000">
                      <a:alpha val="43137"/>
                    </a:srgbClr>
                  </a:outerShdw>
                </a:effectLst>
                <a:latin typeface="+mj-lt"/>
                <a:ea typeface="+mj-ea"/>
                <a:cs typeface="+mj-cs"/>
              </a:rPr>
              <a:t>Tunnel belt conveyor on gantry :-</a:t>
            </a:r>
          </a:p>
        </p:txBody>
      </p:sp>
      <p:pic>
        <p:nvPicPr>
          <p:cNvPr id="5" name="Picture 4">
            <a:extLst>
              <a:ext uri="{FF2B5EF4-FFF2-40B4-BE49-F238E27FC236}">
                <a16:creationId xmlns:a16="http://schemas.microsoft.com/office/drawing/2014/main" id="{F3C246C2-5E1A-459D-B592-4CEEFE6552AE}"/>
              </a:ext>
            </a:extLst>
          </p:cNvPr>
          <p:cNvPicPr>
            <a:picLocks noChangeAspect="1"/>
          </p:cNvPicPr>
          <p:nvPr/>
        </p:nvPicPr>
        <p:blipFill>
          <a:blip r:embed="rId2"/>
          <a:stretch>
            <a:fillRect/>
          </a:stretch>
        </p:blipFill>
        <p:spPr>
          <a:xfrm>
            <a:off x="348916" y="998621"/>
            <a:ext cx="8166434" cy="5027653"/>
          </a:xfrm>
          <a:prstGeom prst="rect">
            <a:avLst/>
          </a:prstGeom>
        </p:spPr>
      </p:pic>
    </p:spTree>
    <p:extLst>
      <p:ext uri="{BB962C8B-B14F-4D97-AF65-F5344CB8AC3E}">
        <p14:creationId xmlns:p14="http://schemas.microsoft.com/office/powerpoint/2010/main" val="81880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D66E1-F997-4A80-860E-A46E735562CE}"/>
              </a:ext>
            </a:extLst>
          </p:cNvPr>
          <p:cNvPicPr>
            <a:picLocks noChangeAspect="1"/>
          </p:cNvPicPr>
          <p:nvPr/>
        </p:nvPicPr>
        <p:blipFill rotWithShape="1">
          <a:blip r:embed="rId2"/>
          <a:srcRect t="3690" b="8652"/>
          <a:stretch/>
        </p:blipFill>
        <p:spPr>
          <a:xfrm>
            <a:off x="0" y="1150438"/>
            <a:ext cx="9156993" cy="2906151"/>
          </a:xfrm>
          <a:prstGeom prst="rect">
            <a:avLst/>
          </a:prstGeom>
        </p:spPr>
      </p:pic>
      <p:sp>
        <p:nvSpPr>
          <p:cNvPr id="3" name="Rectangle 2">
            <a:extLst>
              <a:ext uri="{FF2B5EF4-FFF2-40B4-BE49-F238E27FC236}">
                <a16:creationId xmlns:a16="http://schemas.microsoft.com/office/drawing/2014/main" id="{B8CA1607-2D27-4006-9358-A58172CA96E2}"/>
              </a:ext>
            </a:extLst>
          </p:cNvPr>
          <p:cNvSpPr/>
          <p:nvPr/>
        </p:nvSpPr>
        <p:spPr>
          <a:xfrm>
            <a:off x="638970" y="4181973"/>
            <a:ext cx="3707823" cy="338554"/>
          </a:xfrm>
          <a:prstGeom prst="rect">
            <a:avLst/>
          </a:prstGeom>
        </p:spPr>
        <p:txBody>
          <a:bodyPr wrap="square">
            <a:spAutoFit/>
          </a:bodyPr>
          <a:lstStyle/>
          <a:p>
            <a:r>
              <a:rPr lang="en-US" sz="1600" b="1" dirty="0">
                <a:solidFill>
                  <a:srgbClr val="0070C0"/>
                </a:solidFill>
              </a:rPr>
              <a:t>Doha Metro  -  Gold Line Project</a:t>
            </a:r>
          </a:p>
        </p:txBody>
      </p:sp>
      <p:sp>
        <p:nvSpPr>
          <p:cNvPr id="4" name="Rectangle 3">
            <a:extLst>
              <a:ext uri="{FF2B5EF4-FFF2-40B4-BE49-F238E27FC236}">
                <a16:creationId xmlns:a16="http://schemas.microsoft.com/office/drawing/2014/main" id="{8FB03C02-3030-407B-9FCE-2F7A0CB6C73A}"/>
              </a:ext>
            </a:extLst>
          </p:cNvPr>
          <p:cNvSpPr/>
          <p:nvPr/>
        </p:nvSpPr>
        <p:spPr>
          <a:xfrm>
            <a:off x="470270" y="4771295"/>
            <a:ext cx="3382378" cy="1077218"/>
          </a:xfrm>
          <a:prstGeom prst="rect">
            <a:avLst/>
          </a:prstGeom>
        </p:spPr>
        <p:txBody>
          <a:bodyPr wrap="square">
            <a:spAutoFit/>
          </a:bodyPr>
          <a:lstStyle/>
          <a:p>
            <a:pPr marL="285750" indent="-285750">
              <a:buFont typeface="Arial" panose="020B0604020202020204" pitchFamily="34" charset="0"/>
              <a:buChar char="•"/>
            </a:pPr>
            <a:r>
              <a:rPr lang="en-US" sz="1600" b="1" dirty="0">
                <a:solidFill>
                  <a:prstClr val="black"/>
                </a:solidFill>
              </a:rPr>
              <a:t>10 No. Underground Stations</a:t>
            </a:r>
          </a:p>
          <a:p>
            <a:pPr marL="285750" indent="-285750">
              <a:buFont typeface="Arial" panose="020B0604020202020204" pitchFamily="34" charset="0"/>
              <a:buChar char="•"/>
            </a:pPr>
            <a:r>
              <a:rPr lang="en-US" sz="1600" b="1" dirty="0">
                <a:solidFill>
                  <a:prstClr val="black"/>
                </a:solidFill>
              </a:rPr>
              <a:t>24 km TBM Tunnel</a:t>
            </a:r>
          </a:p>
          <a:p>
            <a:pPr marL="285750" indent="-285750">
              <a:buFont typeface="Arial" panose="020B0604020202020204" pitchFamily="34" charset="0"/>
              <a:buChar char="•"/>
            </a:pPr>
            <a:r>
              <a:rPr lang="en-US" sz="1600" b="1" dirty="0">
                <a:solidFill>
                  <a:prstClr val="black"/>
                </a:solidFill>
              </a:rPr>
              <a:t>Approx. 3 Billion USD Contract</a:t>
            </a:r>
          </a:p>
          <a:p>
            <a:endParaRPr lang="en-US" sz="1600" b="1" dirty="0">
              <a:solidFill>
                <a:prstClr val="black"/>
              </a:solidFill>
            </a:endParaRPr>
          </a:p>
        </p:txBody>
      </p:sp>
      <p:sp>
        <p:nvSpPr>
          <p:cNvPr id="8" name="Rectangle 7">
            <a:extLst>
              <a:ext uri="{FF2B5EF4-FFF2-40B4-BE49-F238E27FC236}">
                <a16:creationId xmlns:a16="http://schemas.microsoft.com/office/drawing/2014/main" id="{F3336331-8996-4A41-99CB-AFFA8B18FD71}"/>
              </a:ext>
            </a:extLst>
          </p:cNvPr>
          <p:cNvSpPr/>
          <p:nvPr/>
        </p:nvSpPr>
        <p:spPr>
          <a:xfrm>
            <a:off x="2282967" y="197509"/>
            <a:ext cx="4958879" cy="707886"/>
          </a:xfrm>
          <a:prstGeom prst="rect">
            <a:avLst/>
          </a:prstGeom>
          <a:noFill/>
        </p:spPr>
        <p:txBody>
          <a:bodyPr wrap="square" rtlCol="0">
            <a:spAutoFit/>
          </a:bodyPr>
          <a:lstStyle/>
          <a:p>
            <a:r>
              <a:rPr lang="en-US" sz="2000" b="1" dirty="0">
                <a:solidFill>
                  <a:srgbClr val="8D734A"/>
                </a:solidFill>
              </a:rPr>
              <a:t> GOLDLINE METRO PROJECT – Doha, Qatar</a:t>
            </a:r>
          </a:p>
          <a:p>
            <a:pPr algn="r"/>
            <a:endParaRPr lang="en-US" sz="2000" b="1" dirty="0">
              <a:solidFill>
                <a:srgbClr val="8D734A"/>
              </a:solidFill>
            </a:endParaRPr>
          </a:p>
        </p:txBody>
      </p:sp>
      <p:sp>
        <p:nvSpPr>
          <p:cNvPr id="7" name="Rectangle 6">
            <a:extLst>
              <a:ext uri="{FF2B5EF4-FFF2-40B4-BE49-F238E27FC236}">
                <a16:creationId xmlns:a16="http://schemas.microsoft.com/office/drawing/2014/main" id="{19D65C5F-EC5B-EB4D-A19A-DC7955A919EB}"/>
              </a:ext>
            </a:extLst>
          </p:cNvPr>
          <p:cNvSpPr/>
          <p:nvPr/>
        </p:nvSpPr>
        <p:spPr>
          <a:xfrm>
            <a:off x="4373546" y="4705743"/>
            <a:ext cx="4328997" cy="2308324"/>
          </a:xfrm>
          <a:prstGeom prst="rect">
            <a:avLst/>
          </a:prstGeom>
        </p:spPr>
        <p:txBody>
          <a:bodyPr wrap="square">
            <a:spAutoFit/>
          </a:bodyPr>
          <a:lstStyle/>
          <a:p>
            <a:pPr marL="285750" indent="-285750">
              <a:buFont typeface="Arial" panose="020B0604020202020204" pitchFamily="34" charset="0"/>
              <a:buChar char="•"/>
            </a:pPr>
            <a:r>
              <a:rPr lang="en-US" sz="1600" b="1" dirty="0">
                <a:solidFill>
                  <a:prstClr val="black"/>
                </a:solidFill>
              </a:rPr>
              <a:t>6x EPB Tunnel Boring Machine 7.15 m</a:t>
            </a:r>
          </a:p>
          <a:p>
            <a:pPr marL="285750" indent="-285750">
              <a:buFont typeface="Arial" panose="020B0604020202020204" pitchFamily="34" charset="0"/>
              <a:buChar char="•"/>
            </a:pPr>
            <a:r>
              <a:rPr lang="en-US" sz="1600" b="1" dirty="0">
                <a:solidFill>
                  <a:prstClr val="black"/>
                </a:solidFill>
              </a:rPr>
              <a:t>15x MSV with additional Equipment</a:t>
            </a:r>
          </a:p>
          <a:p>
            <a:pPr marL="285750" indent="-285750">
              <a:buFont typeface="Arial" panose="020B0604020202020204" pitchFamily="34" charset="0"/>
              <a:buChar char="•"/>
            </a:pPr>
            <a:r>
              <a:rPr lang="en-US" sz="1600" b="1" dirty="0">
                <a:solidFill>
                  <a:prstClr val="black"/>
                </a:solidFill>
              </a:rPr>
              <a:t>24 km Conveyor Belt System</a:t>
            </a:r>
          </a:p>
          <a:p>
            <a:pPr marL="285750" indent="-285750">
              <a:buFont typeface="Arial" panose="020B0604020202020204" pitchFamily="34" charset="0"/>
              <a:buChar char="•"/>
            </a:pPr>
            <a:r>
              <a:rPr lang="en-US" sz="1600" b="1" dirty="0">
                <a:solidFill>
                  <a:prstClr val="black"/>
                </a:solidFill>
              </a:rPr>
              <a:t>3x Grout Mixing Plants </a:t>
            </a:r>
          </a:p>
          <a:p>
            <a:pPr marL="285750" indent="-285750">
              <a:buFont typeface="Arial" panose="020B0604020202020204" pitchFamily="34" charset="0"/>
              <a:buChar char="•"/>
            </a:pPr>
            <a:r>
              <a:rPr lang="en-US" sz="1600" b="1" dirty="0">
                <a:solidFill>
                  <a:prstClr val="black"/>
                </a:solidFill>
              </a:rPr>
              <a:t>6x Ventilation Systems</a:t>
            </a:r>
          </a:p>
          <a:p>
            <a:pPr marL="285750" indent="-285750">
              <a:buFont typeface="Arial" panose="020B0604020202020204" pitchFamily="34" charset="0"/>
              <a:buChar char="•"/>
            </a:pPr>
            <a:endParaRPr lang="en-US" sz="1600" b="1" dirty="0">
              <a:solidFill>
                <a:prstClr val="black"/>
              </a:solidFill>
            </a:endParaRPr>
          </a:p>
          <a:p>
            <a:r>
              <a:rPr lang="en-GB" sz="1600" b="1" dirty="0">
                <a:solidFill>
                  <a:prstClr val="black"/>
                </a:solidFill>
              </a:rPr>
              <a:t>All procured from a single manufacturer </a:t>
            </a:r>
            <a:endParaRPr lang="el-GR" sz="1600" b="1" dirty="0">
              <a:solidFill>
                <a:prstClr val="black"/>
              </a:solidFill>
            </a:endParaRPr>
          </a:p>
          <a:p>
            <a:r>
              <a:rPr lang="en-GB" sz="1600" b="1" dirty="0">
                <a:solidFill>
                  <a:prstClr val="black"/>
                </a:solidFill>
              </a:rPr>
              <a:t>in tunnelling industry </a:t>
            </a:r>
            <a:r>
              <a:rPr lang="en-GB" sz="1600" b="1" dirty="0" err="1">
                <a:solidFill>
                  <a:prstClr val="black"/>
                </a:solidFill>
              </a:rPr>
              <a:t>i.e</a:t>
            </a:r>
            <a:r>
              <a:rPr lang="en-GB" sz="1600" b="1" dirty="0">
                <a:solidFill>
                  <a:prstClr val="black"/>
                </a:solidFill>
              </a:rPr>
              <a:t> HERRENKNECHT AG. </a:t>
            </a:r>
            <a:endParaRPr lang="en-US" sz="1600" b="1" dirty="0">
              <a:solidFill>
                <a:prstClr val="black"/>
              </a:solidFill>
            </a:endParaRPr>
          </a:p>
          <a:p>
            <a:pPr marL="285750" indent="-285750">
              <a:buFont typeface="Arial" panose="020B0604020202020204" pitchFamily="34" charset="0"/>
              <a:buChar char="•"/>
            </a:pPr>
            <a:endParaRPr lang="en-US" sz="1600" b="1" dirty="0">
              <a:solidFill>
                <a:prstClr val="black"/>
              </a:solidFill>
            </a:endParaRPr>
          </a:p>
        </p:txBody>
      </p:sp>
      <p:sp>
        <p:nvSpPr>
          <p:cNvPr id="9" name="Rectangle 8">
            <a:extLst>
              <a:ext uri="{FF2B5EF4-FFF2-40B4-BE49-F238E27FC236}">
                <a16:creationId xmlns:a16="http://schemas.microsoft.com/office/drawing/2014/main" id="{8B99C23D-1E89-5D4E-9B3A-5ABCE8249431}"/>
              </a:ext>
            </a:extLst>
          </p:cNvPr>
          <p:cNvSpPr/>
          <p:nvPr/>
        </p:nvSpPr>
        <p:spPr>
          <a:xfrm>
            <a:off x="4373546" y="4164513"/>
            <a:ext cx="3707823" cy="338554"/>
          </a:xfrm>
          <a:prstGeom prst="rect">
            <a:avLst/>
          </a:prstGeom>
        </p:spPr>
        <p:txBody>
          <a:bodyPr wrap="square">
            <a:spAutoFit/>
          </a:bodyPr>
          <a:lstStyle/>
          <a:p>
            <a:r>
              <a:rPr lang="en-US" sz="1600" b="1" dirty="0">
                <a:solidFill>
                  <a:srgbClr val="0070C0"/>
                </a:solidFill>
              </a:rPr>
              <a:t>Tunneling Solution</a:t>
            </a:r>
          </a:p>
        </p:txBody>
      </p:sp>
      <p:sp>
        <p:nvSpPr>
          <p:cNvPr id="10" name="TextBox 9">
            <a:extLst>
              <a:ext uri="{FF2B5EF4-FFF2-40B4-BE49-F238E27FC236}">
                <a16:creationId xmlns:a16="http://schemas.microsoft.com/office/drawing/2014/main" id="{29135DBE-13BD-A84D-B86D-512C55F26ED7}"/>
              </a:ext>
            </a:extLst>
          </p:cNvPr>
          <p:cNvSpPr txBox="1"/>
          <p:nvPr/>
        </p:nvSpPr>
        <p:spPr>
          <a:xfrm>
            <a:off x="2308970" y="642404"/>
            <a:ext cx="4539052" cy="400110"/>
          </a:xfrm>
          <a:prstGeom prst="rect">
            <a:avLst/>
          </a:prstGeom>
          <a:noFill/>
        </p:spPr>
        <p:txBody>
          <a:bodyPr wrap="square">
            <a:spAutoFit/>
          </a:bodyPr>
          <a:lstStyle/>
          <a:p>
            <a:pPr algn="ctr"/>
            <a:r>
              <a:rPr lang="en-US" sz="2000" b="0" i="0" dirty="0">
                <a:solidFill>
                  <a:srgbClr val="C00000"/>
                </a:solidFill>
                <a:effectLst/>
                <a:latin typeface="Open Sans" panose="020B0606030504020204" pitchFamily="34" charset="0"/>
              </a:rPr>
              <a:t>AKTOR’s flagship infrastructure project</a:t>
            </a:r>
            <a:endParaRPr lang="en-US" sz="2000" dirty="0"/>
          </a:p>
        </p:txBody>
      </p:sp>
    </p:spTree>
    <p:extLst>
      <p:ext uri="{BB962C8B-B14F-4D97-AF65-F5344CB8AC3E}">
        <p14:creationId xmlns:p14="http://schemas.microsoft.com/office/powerpoint/2010/main" val="148555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744E5E-62BA-4396-92FC-C2A454A18D12}"/>
              </a:ext>
            </a:extLst>
          </p:cNvPr>
          <p:cNvPicPr>
            <a:picLocks noChangeAspect="1"/>
          </p:cNvPicPr>
          <p:nvPr/>
        </p:nvPicPr>
        <p:blipFill>
          <a:blip r:embed="rId2"/>
          <a:stretch>
            <a:fillRect/>
          </a:stretch>
        </p:blipFill>
        <p:spPr>
          <a:xfrm>
            <a:off x="1309715" y="483960"/>
            <a:ext cx="6570481" cy="5272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550388" y="0"/>
            <a:ext cx="4089133" cy="369332"/>
          </a:xfrm>
          <a:prstGeom prst="rect">
            <a:avLst/>
          </a:prstGeom>
        </p:spPr>
        <p:txBody>
          <a:bodyPr wrap="none">
            <a:spAutoFit/>
          </a:bodyPr>
          <a:lstStyle/>
          <a:p>
            <a:r>
              <a:rPr lang="en-US" b="1" dirty="0"/>
              <a:t>Continuous Tunnel Belt Conveyor System</a:t>
            </a:r>
            <a:endParaRPr lang="en-US" dirty="0"/>
          </a:p>
        </p:txBody>
      </p:sp>
    </p:spTree>
    <p:extLst>
      <p:ext uri="{BB962C8B-B14F-4D97-AF65-F5344CB8AC3E}">
        <p14:creationId xmlns:p14="http://schemas.microsoft.com/office/powerpoint/2010/main" val="38833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8E4B-0D4C-41CC-A18A-CC5FD0FC374F}"/>
              </a:ext>
            </a:extLst>
          </p:cNvPr>
          <p:cNvSpPr>
            <a:spLocks noGrp="1"/>
          </p:cNvSpPr>
          <p:nvPr>
            <p:ph type="title"/>
          </p:nvPr>
        </p:nvSpPr>
        <p:spPr>
          <a:xfrm>
            <a:off x="385011" y="304132"/>
            <a:ext cx="8130339" cy="634331"/>
          </a:xfrm>
        </p:spPr>
        <p:txBody>
          <a:bodyPr>
            <a:normAutofit/>
          </a:bodyPr>
          <a:lstStyle/>
          <a:p>
            <a:r>
              <a:rPr lang="en-US" sz="2400" b="1" u="sng" dirty="0">
                <a:effectLst>
                  <a:outerShdw blurRad="38100" dist="38100" dir="2700000" algn="tl">
                    <a:srgbClr val="000000">
                      <a:alpha val="43137"/>
                    </a:srgbClr>
                  </a:outerShdw>
                </a:effectLst>
              </a:rPr>
              <a:t>Discharge belt conveyor</a:t>
            </a:r>
            <a:endParaRPr lang="en-US" sz="2400" dirty="0"/>
          </a:p>
        </p:txBody>
      </p:sp>
      <p:pic>
        <p:nvPicPr>
          <p:cNvPr id="5" name="Content Placeholder 4" descr="A construction site with cranes&#10;&#10;Description automatically generated with medium confidence">
            <a:extLst>
              <a:ext uri="{FF2B5EF4-FFF2-40B4-BE49-F238E27FC236}">
                <a16:creationId xmlns:a16="http://schemas.microsoft.com/office/drawing/2014/main" id="{69E078F5-573E-4DA9-B7C1-1872799229A2}"/>
              </a:ext>
            </a:extLst>
          </p:cNvPr>
          <p:cNvPicPr>
            <a:picLocks noGrp="1" noChangeAspect="1"/>
          </p:cNvPicPr>
          <p:nvPr>
            <p:ph idx="1"/>
          </p:nvPr>
        </p:nvPicPr>
        <p:blipFill rotWithShape="1">
          <a:blip r:embed="rId2"/>
          <a:srcRect b="27055"/>
          <a:stretch/>
        </p:blipFill>
        <p:spPr>
          <a:xfrm>
            <a:off x="456729" y="1646676"/>
            <a:ext cx="8241631" cy="3794902"/>
          </a:xfrm>
        </p:spPr>
      </p:pic>
    </p:spTree>
    <p:extLst>
      <p:ext uri="{BB962C8B-B14F-4D97-AF65-F5344CB8AC3E}">
        <p14:creationId xmlns:p14="http://schemas.microsoft.com/office/powerpoint/2010/main" val="71287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F298-B4CF-4A03-935E-E31D21EFCC70}"/>
              </a:ext>
            </a:extLst>
          </p:cNvPr>
          <p:cNvSpPr>
            <a:spLocks noGrp="1"/>
          </p:cNvSpPr>
          <p:nvPr>
            <p:ph type="title"/>
          </p:nvPr>
        </p:nvSpPr>
        <p:spPr>
          <a:xfrm>
            <a:off x="204022" y="292939"/>
            <a:ext cx="7886700" cy="501148"/>
          </a:xfrm>
        </p:spPr>
        <p:txBody>
          <a:bodyPr>
            <a:normAutofit/>
          </a:bodyPr>
          <a:lstStyle/>
          <a:p>
            <a:r>
              <a:rPr lang="en-US" sz="2400" b="1" u="sng" dirty="0">
                <a:effectLst>
                  <a:outerShdw blurRad="38100" dist="38100" dir="2700000" algn="tl">
                    <a:srgbClr val="000000">
                      <a:alpha val="43137"/>
                    </a:srgbClr>
                  </a:outerShdw>
                </a:effectLst>
              </a:rPr>
              <a:t>MSV (Multi Service Vehicle):</a:t>
            </a:r>
            <a:endParaRPr lang="en-US" sz="2400" dirty="0"/>
          </a:p>
        </p:txBody>
      </p:sp>
      <p:sp>
        <p:nvSpPr>
          <p:cNvPr id="4" name="Content Placeholder 2">
            <a:extLst>
              <a:ext uri="{FF2B5EF4-FFF2-40B4-BE49-F238E27FC236}">
                <a16:creationId xmlns:a16="http://schemas.microsoft.com/office/drawing/2014/main" id="{44D9107E-7939-4748-AC6D-8DD9A9245EB3}"/>
              </a:ext>
            </a:extLst>
          </p:cNvPr>
          <p:cNvSpPr>
            <a:spLocks noGrp="1"/>
          </p:cNvSpPr>
          <p:nvPr>
            <p:ph idx="1"/>
          </p:nvPr>
        </p:nvSpPr>
        <p:spPr>
          <a:xfrm>
            <a:off x="204022" y="794087"/>
            <a:ext cx="8458715" cy="2382250"/>
          </a:xfrm>
        </p:spPr>
        <p:txBody>
          <a:bodyPr>
            <a:normAutofit fontScale="25000" lnSpcReduction="20000"/>
          </a:bodyPr>
          <a:lstStyle/>
          <a:p>
            <a:pPr marL="0" indent="0">
              <a:lnSpc>
                <a:spcPct val="120000"/>
              </a:lnSpc>
              <a:buNone/>
            </a:pPr>
            <a:r>
              <a:rPr lang="en-US" sz="6400" dirty="0"/>
              <a:t>The scope of the MSV were to feed the segments into TBM. </a:t>
            </a:r>
          </a:p>
          <a:p>
            <a:pPr marL="0" indent="0">
              <a:lnSpc>
                <a:spcPct val="120000"/>
              </a:lnSpc>
              <a:buNone/>
            </a:pPr>
            <a:r>
              <a:rPr lang="en-US" sz="6400" dirty="0"/>
              <a:t>The MSV was constructed according to state-of-the-art standards and generally accepted technical safety regulations.  It has the capacity to carry a set of one ring ( 6+ 1 ) along with the consumables . </a:t>
            </a:r>
          </a:p>
          <a:p>
            <a:pPr marL="0" indent="0">
              <a:lnSpc>
                <a:spcPct val="120000"/>
              </a:lnSpc>
              <a:buNone/>
            </a:pPr>
            <a:r>
              <a:rPr lang="en-US" sz="6400" dirty="0"/>
              <a:t>MSV has the provision to mount below attachments </a:t>
            </a:r>
          </a:p>
          <a:p>
            <a:pPr marL="0" indent="0">
              <a:lnSpc>
                <a:spcPct val="120000"/>
              </a:lnSpc>
              <a:buNone/>
            </a:pPr>
            <a:endParaRPr lang="en-US" sz="6400" dirty="0"/>
          </a:p>
          <a:p>
            <a:pPr marL="742950" indent="-548640">
              <a:lnSpc>
                <a:spcPts val="1600"/>
              </a:lnSpc>
              <a:spcBef>
                <a:spcPts val="0"/>
              </a:spcBef>
              <a:buAutoNum type="arabicPeriod"/>
            </a:pPr>
            <a:r>
              <a:rPr lang="en-US" sz="6400" dirty="0"/>
              <a:t>Personnel module (capacity of 20 persons ) </a:t>
            </a:r>
          </a:p>
          <a:p>
            <a:pPr marL="742950" indent="-548640">
              <a:lnSpc>
                <a:spcPts val="1600"/>
              </a:lnSpc>
              <a:spcBef>
                <a:spcPts val="0"/>
              </a:spcBef>
              <a:buAutoNum type="arabicPeriod"/>
            </a:pPr>
            <a:r>
              <a:rPr lang="en-GB" sz="6400" dirty="0"/>
              <a:t>Equipped with Safety system for rolling on super elevation</a:t>
            </a:r>
          </a:p>
          <a:p>
            <a:pPr marL="742950" indent="-548640">
              <a:lnSpc>
                <a:spcPts val="1600"/>
              </a:lnSpc>
              <a:spcBef>
                <a:spcPts val="0"/>
              </a:spcBef>
              <a:buAutoNum type="arabicPeriod"/>
            </a:pPr>
            <a:r>
              <a:rPr lang="en-US" sz="6400" dirty="0"/>
              <a:t>Material platform module</a:t>
            </a:r>
          </a:p>
          <a:p>
            <a:pPr marL="0" indent="0">
              <a:buNone/>
            </a:pPr>
            <a:r>
              <a:rPr lang="en-US" sz="6400" dirty="0"/>
              <a:t>                                                                                           </a:t>
            </a:r>
          </a:p>
          <a:p>
            <a:pPr marL="0" indent="0">
              <a:buNone/>
            </a:pPr>
            <a:endParaRPr lang="en-US" sz="4400" dirty="0"/>
          </a:p>
          <a:p>
            <a:pPr marL="0" indent="0">
              <a:buNone/>
            </a:pPr>
            <a:r>
              <a:rPr lang="en-US" sz="4400" dirty="0"/>
              <a:t>	</a:t>
            </a:r>
          </a:p>
          <a:p>
            <a:pPr marL="0" indent="0">
              <a:buNone/>
            </a:pPr>
            <a:endParaRPr lang="en-US" sz="4400" dirty="0"/>
          </a:p>
          <a:p>
            <a:pPr marL="0" indent="0">
              <a:buNone/>
            </a:pPr>
            <a:endParaRPr lang="en-US" sz="4400" dirty="0">
              <a:cs typeface="Arial" panose="020B0604020202020204" pitchFamily="34" charset="0"/>
            </a:endParaRPr>
          </a:p>
        </p:txBody>
      </p:sp>
      <p:pic>
        <p:nvPicPr>
          <p:cNvPr id="7" name="Picture 6">
            <a:extLst>
              <a:ext uri="{FF2B5EF4-FFF2-40B4-BE49-F238E27FC236}">
                <a16:creationId xmlns:a16="http://schemas.microsoft.com/office/drawing/2014/main" id="{C3234567-DCF8-4CFB-B1FD-9169600CEF95}"/>
              </a:ext>
            </a:extLst>
          </p:cNvPr>
          <p:cNvPicPr>
            <a:picLocks noChangeAspect="1"/>
          </p:cNvPicPr>
          <p:nvPr/>
        </p:nvPicPr>
        <p:blipFill>
          <a:blip r:embed="rId2"/>
          <a:stretch>
            <a:fillRect/>
          </a:stretch>
        </p:blipFill>
        <p:spPr>
          <a:xfrm>
            <a:off x="372979" y="3056021"/>
            <a:ext cx="8670145" cy="3509040"/>
          </a:xfrm>
          <a:prstGeom prst="rect">
            <a:avLst/>
          </a:prstGeom>
        </p:spPr>
      </p:pic>
    </p:spTree>
    <p:extLst>
      <p:ext uri="{BB962C8B-B14F-4D97-AF65-F5344CB8AC3E}">
        <p14:creationId xmlns:p14="http://schemas.microsoft.com/office/powerpoint/2010/main" val="2273163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617F7C-A753-45FE-9660-5E532CCFA068}"/>
              </a:ext>
            </a:extLst>
          </p:cNvPr>
          <p:cNvSpPr txBox="1"/>
          <p:nvPr/>
        </p:nvSpPr>
        <p:spPr>
          <a:xfrm>
            <a:off x="0" y="0"/>
            <a:ext cx="9144000" cy="6740307"/>
          </a:xfrm>
          <a:prstGeom prst="rect">
            <a:avLst/>
          </a:prstGeom>
          <a:noFill/>
        </p:spPr>
        <p:txBody>
          <a:bodyPr wrap="square">
            <a:spAutoFit/>
          </a:bodyPr>
          <a:lstStyle/>
          <a:p>
            <a:endParaRPr lang="en-US" sz="1000" b="1" i="0" u="none" strike="noStrike" baseline="0" dirty="0"/>
          </a:p>
          <a:p>
            <a:r>
              <a:rPr lang="en-US" sz="2400" b="1" u="sng" dirty="0">
                <a:effectLst>
                  <a:outerShdw blurRad="38100" dist="38100" dir="2700000" algn="tl">
                    <a:srgbClr val="000000">
                      <a:alpha val="43137"/>
                    </a:srgbClr>
                  </a:outerShdw>
                </a:effectLst>
              </a:rPr>
              <a:t>MSV Technical Data:</a:t>
            </a:r>
          </a:p>
          <a:p>
            <a:endParaRPr lang="en-US" sz="1400" b="1" i="0" u="none" strike="noStrike" baseline="0" dirty="0"/>
          </a:p>
          <a:p>
            <a:pPr marR="9290"/>
            <a:r>
              <a:rPr lang="en-GB" sz="1600" b="0" i="0" u="none" strike="noStrike" baseline="0" dirty="0">
                <a:solidFill>
                  <a:srgbClr val="001F5F"/>
                </a:solidFill>
              </a:rPr>
              <a:t>MSV 50 – 4 driving wheels -8 wheels-maxi Load capacity 45 t Multi service vehicles, heavy duty, self-propelled on tires 4x8x8, Diesel-powered, double cabins	</a:t>
            </a:r>
          </a:p>
          <a:p>
            <a:endParaRPr lang="en-GB" sz="1600" b="1" i="0" u="none" strike="noStrike" baseline="0" dirty="0">
              <a:solidFill>
                <a:srgbClr val="001F5F"/>
              </a:solidFill>
            </a:endParaRPr>
          </a:p>
          <a:p>
            <a:r>
              <a:rPr lang="en-GB" sz="1600" b="1" i="0" u="none" strike="noStrike" baseline="0" dirty="0">
                <a:solidFill>
                  <a:srgbClr val="001F5F"/>
                </a:solidFill>
              </a:rPr>
              <a:t>Dimensions and</a:t>
            </a:r>
            <a:r>
              <a:rPr lang="en-GB" sz="1600" b="1" dirty="0">
                <a:solidFill>
                  <a:srgbClr val="001F5F"/>
                </a:solidFill>
              </a:rPr>
              <a:t> performance</a:t>
            </a:r>
            <a:endParaRPr lang="en-GB" sz="1600" b="1" i="0" u="none" strike="noStrike" baseline="0" dirty="0">
              <a:solidFill>
                <a:srgbClr val="001F5F"/>
              </a:solidFill>
            </a:endParaRPr>
          </a:p>
          <a:p>
            <a:r>
              <a:rPr lang="en-GB" sz="1600" b="0" i="0" u="none" strike="noStrike" baseline="0" dirty="0">
                <a:solidFill>
                  <a:srgbClr val="001F5F"/>
                </a:solidFill>
              </a:rPr>
              <a:t>Width at the power pack                                                     1,540  mm	</a:t>
            </a:r>
          </a:p>
          <a:p>
            <a:r>
              <a:rPr lang="en-GB" sz="1600" b="0" i="0" u="none" strike="noStrike" baseline="0" dirty="0">
                <a:solidFill>
                  <a:srgbClr val="001F5F"/>
                </a:solidFill>
              </a:rPr>
              <a:t>Height of the power pack                                                    2,648  mm	</a:t>
            </a:r>
          </a:p>
          <a:p>
            <a:r>
              <a:rPr lang="en-GB" sz="1600" b="0" i="0" u="none" strike="noStrike" baseline="0" dirty="0">
                <a:solidFill>
                  <a:schemeClr val="tx2">
                    <a:lumMod val="50000"/>
                  </a:schemeClr>
                </a:solidFill>
              </a:rPr>
              <a:t>Length MSV 50 Refurbished                                               18,900  mm	</a:t>
            </a:r>
          </a:p>
          <a:p>
            <a:endParaRPr lang="en-GB" sz="1600" b="1" i="0" u="none" strike="noStrike" baseline="0" dirty="0"/>
          </a:p>
          <a:p>
            <a:r>
              <a:rPr lang="en-GB" sz="1600" b="1" i="0" u="none" strike="noStrike" baseline="0" dirty="0"/>
              <a:t>                    Weights</a:t>
            </a:r>
            <a:r>
              <a:rPr lang="en-GB" sz="1600" b="0" i="0" u="none" strike="noStrike" baseline="0" dirty="0"/>
              <a:t>	Tare weight                                     Approx. 18,000  kg	</a:t>
            </a:r>
          </a:p>
          <a:p>
            <a:pPr lvl="2"/>
            <a:r>
              <a:rPr lang="en-US" sz="1600" b="0" i="0" u="none" strike="noStrike" baseline="0" dirty="0"/>
              <a:t>Payload                                                                45,000  kg	</a:t>
            </a:r>
            <a:endParaRPr lang="en-US" sz="1600" b="1" i="0" u="none" strike="noStrike" baseline="0" dirty="0"/>
          </a:p>
          <a:p>
            <a:pPr lvl="2"/>
            <a:r>
              <a:rPr lang="en-GB" sz="1600" b="0" i="0" u="none" strike="noStrike" baseline="0" dirty="0"/>
              <a:t>Maximum vehicle weight                                 Approx. 63,000  kg	</a:t>
            </a:r>
          </a:p>
          <a:p>
            <a:pPr lvl="2"/>
            <a:endParaRPr lang="en-GB" sz="1600" b="1" i="0" u="none" strike="noStrike" baseline="0" dirty="0"/>
          </a:p>
          <a:p>
            <a:pPr lvl="2"/>
            <a:r>
              <a:rPr lang="en-GB" sz="1600" b="1" i="0" u="none" strike="noStrike" baseline="0" dirty="0"/>
              <a:t>Power group</a:t>
            </a:r>
            <a:r>
              <a:rPr lang="en-GB" sz="1600" b="0" i="0" u="none" strike="noStrike" baseline="0" dirty="0"/>
              <a:t>	Certified motor for European regulations                </a:t>
            </a:r>
          </a:p>
          <a:p>
            <a:pPr marR="3240" lvl="2"/>
            <a:r>
              <a:rPr lang="en-GB" sz="1600" b="0" i="0" u="none" strike="noStrike" baseline="0" dirty="0"/>
              <a:t>STAGE 3 (2015) Engine power                         200 kW</a:t>
            </a:r>
          </a:p>
          <a:p>
            <a:pPr lvl="2"/>
            <a:r>
              <a:rPr lang="en-US" sz="1600" b="0" i="0" u="none" strike="noStrike" baseline="0" dirty="0"/>
              <a:t>Water cooling	</a:t>
            </a:r>
          </a:p>
          <a:p>
            <a:pPr lvl="2"/>
            <a:r>
              <a:rPr lang="en-GB" sz="1600" b="1" i="0" u="none" strike="noStrike" baseline="0" dirty="0"/>
              <a:t>Hydraulic power</a:t>
            </a:r>
            <a:r>
              <a:rPr lang="en-GB" sz="1600" b="0" i="0" u="none" strike="noStrike" baseline="0" dirty="0"/>
              <a:t>	Main pumps: hydro translation	</a:t>
            </a:r>
          </a:p>
          <a:p>
            <a:pPr lvl="8"/>
            <a:endParaRPr lang="en-GB" sz="1600" b="0" i="0" u="none" strike="noStrike" baseline="0" dirty="0"/>
          </a:p>
          <a:p>
            <a:r>
              <a:rPr lang="en-US" sz="1600" b="1" i="0" u="none" strike="noStrike" baseline="0" dirty="0">
                <a:solidFill>
                  <a:srgbClr val="001F5F"/>
                </a:solidFill>
              </a:rPr>
              <a:t>Safety equipment</a:t>
            </a:r>
            <a:endParaRPr lang="en-US" sz="1600" dirty="0">
              <a:solidFill>
                <a:srgbClr val="001F5F"/>
              </a:solidFill>
            </a:endParaRPr>
          </a:p>
          <a:p>
            <a:r>
              <a:rPr lang="en-GB" sz="1600" b="1" i="0" u="none" strike="noStrike" baseline="0" dirty="0"/>
              <a:t>Security system for rolling on</a:t>
            </a:r>
            <a:r>
              <a:rPr lang="en-GB" sz="1600" dirty="0"/>
              <a:t> </a:t>
            </a:r>
            <a:r>
              <a:rPr lang="en-GB" sz="1600" b="1" i="0" u="none" strike="noStrike" baseline="0" dirty="0"/>
              <a:t>super elevation</a:t>
            </a:r>
            <a:r>
              <a:rPr lang="en-GB" sz="1600" b="0" i="0" u="none" strike="noStrike" baseline="0" dirty="0"/>
              <a:t>	</a:t>
            </a:r>
          </a:p>
          <a:p>
            <a:r>
              <a:rPr lang="en-GB" sz="1600" b="0" i="0" u="none" strike="noStrike" baseline="0" dirty="0"/>
              <a:t>Consisting of an alarm and stop inclinometer installation, mounted on each vehicle.	</a:t>
            </a:r>
          </a:p>
          <a:p>
            <a:r>
              <a:rPr lang="en-GB" sz="1600" b="1" i="0" u="none" strike="noStrike" baseline="0" dirty="0"/>
              <a:t>Signals equipment</a:t>
            </a:r>
            <a:r>
              <a:rPr lang="en-GB" sz="1600" b="0" i="0" u="none" strike="noStrike" baseline="0" dirty="0"/>
              <a:t>	Orange flashing lights	</a:t>
            </a:r>
          </a:p>
          <a:p>
            <a:pPr lvl="2"/>
            <a:r>
              <a:rPr lang="en-GB" sz="1600" b="0" i="0" u="none" strike="noStrike" baseline="0" dirty="0"/>
              <a:t>2 x 2 head lights in forward and backward direction	</a:t>
            </a:r>
          </a:p>
          <a:p>
            <a:pPr lvl="2"/>
            <a:r>
              <a:rPr lang="en-GB" sz="1600" b="0" i="0" u="none" strike="noStrike" baseline="0" dirty="0"/>
              <a:t>2 x 2 red lights for driving forward and backward	</a:t>
            </a:r>
          </a:p>
          <a:p>
            <a:pPr lvl="2"/>
            <a:r>
              <a:rPr lang="en-GB" sz="1600" b="0" i="0" u="none" strike="noStrike" baseline="0" dirty="0"/>
              <a:t>Buzzer forward and reverse gear	</a:t>
            </a:r>
          </a:p>
        </p:txBody>
      </p:sp>
    </p:spTree>
    <p:extLst>
      <p:ext uri="{BB962C8B-B14F-4D97-AF65-F5344CB8AC3E}">
        <p14:creationId xmlns:p14="http://schemas.microsoft.com/office/powerpoint/2010/main" val="229706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FC4182E2-421A-4458-B9BD-6D37CFEB9568}"/>
              </a:ext>
            </a:extLst>
          </p:cNvPr>
          <p:cNvPicPr>
            <a:picLocks noChangeAspect="1"/>
          </p:cNvPicPr>
          <p:nvPr/>
        </p:nvPicPr>
        <p:blipFill rotWithShape="1">
          <a:blip r:embed="rId2"/>
          <a:srcRect t="25121" r="2319" b="22705"/>
          <a:stretch/>
        </p:blipFill>
        <p:spPr>
          <a:xfrm>
            <a:off x="0" y="1431235"/>
            <a:ext cx="8931965" cy="3578088"/>
          </a:xfrm>
          <a:prstGeom prst="rect">
            <a:avLst/>
          </a:prstGeom>
        </p:spPr>
      </p:pic>
      <p:sp>
        <p:nvSpPr>
          <p:cNvPr id="3" name="Content Placeholder 2">
            <a:extLst>
              <a:ext uri="{FF2B5EF4-FFF2-40B4-BE49-F238E27FC236}">
                <a16:creationId xmlns:a16="http://schemas.microsoft.com/office/drawing/2014/main" id="{52F11CEA-BF49-1248-BC68-927126E71FE6}"/>
              </a:ext>
            </a:extLst>
          </p:cNvPr>
          <p:cNvSpPr txBox="1">
            <a:spLocks/>
          </p:cNvSpPr>
          <p:nvPr/>
        </p:nvSpPr>
        <p:spPr>
          <a:xfrm>
            <a:off x="272701" y="359697"/>
            <a:ext cx="5694961" cy="30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solidFill>
                  <a:srgbClr val="C00000"/>
                </a:solidFill>
                <a:effectLst>
                  <a:outerShdw blurRad="38100" dist="38100" dir="2700000" algn="tl">
                    <a:srgbClr val="000000">
                      <a:alpha val="43137"/>
                    </a:srgbClr>
                  </a:outerShdw>
                </a:effectLst>
              </a:rPr>
              <a:t>MSV (Multi Service Vehicle) : </a:t>
            </a:r>
            <a:endParaRPr lang="en-US" u="sng" dirty="0">
              <a:solidFill>
                <a:srgbClr val="C00000"/>
              </a:solidFill>
              <a:effectLst>
                <a:outerShdw blurRad="38100" dist="38100" dir="2700000" algn="tl">
                  <a:srgbClr val="000000">
                    <a:alpha val="43137"/>
                  </a:srgbClr>
                </a:outerShdw>
              </a:effectLst>
              <a:cs typeface="Arial" panose="020B0604020202020204" pitchFamily="34" charset="0"/>
            </a:endParaRPr>
          </a:p>
        </p:txBody>
      </p:sp>
      <p:sp>
        <p:nvSpPr>
          <p:cNvPr id="2" name="TextBox 1">
            <a:extLst>
              <a:ext uri="{FF2B5EF4-FFF2-40B4-BE49-F238E27FC236}">
                <a16:creationId xmlns:a16="http://schemas.microsoft.com/office/drawing/2014/main" id="{37CB882F-F5F1-A24B-984A-4EDAA9F8718D}"/>
              </a:ext>
            </a:extLst>
          </p:cNvPr>
          <p:cNvSpPr txBox="1"/>
          <p:nvPr/>
        </p:nvSpPr>
        <p:spPr>
          <a:xfrm>
            <a:off x="3120181" y="1722294"/>
            <a:ext cx="3511826" cy="400110"/>
          </a:xfrm>
          <a:prstGeom prst="rect">
            <a:avLst/>
          </a:prstGeom>
          <a:noFill/>
        </p:spPr>
        <p:txBody>
          <a:bodyPr wrap="square" rtlCol="0">
            <a:spAutoFit/>
          </a:bodyPr>
          <a:lstStyle/>
          <a:p>
            <a:r>
              <a:rPr lang="en-US" sz="2000" dirty="0">
                <a:solidFill>
                  <a:srgbClr val="C00000"/>
                </a:solidFill>
              </a:rPr>
              <a:t>Transportation on site</a:t>
            </a:r>
          </a:p>
        </p:txBody>
      </p:sp>
    </p:spTree>
    <p:extLst>
      <p:ext uri="{BB962C8B-B14F-4D97-AF65-F5344CB8AC3E}">
        <p14:creationId xmlns:p14="http://schemas.microsoft.com/office/powerpoint/2010/main" val="355760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4BD897D-65E6-43D6-A92E-6DFB94F8442D}"/>
              </a:ext>
            </a:extLst>
          </p:cNvPr>
          <p:cNvSpPr txBox="1">
            <a:spLocks/>
          </p:cNvSpPr>
          <p:nvPr/>
        </p:nvSpPr>
        <p:spPr>
          <a:xfrm>
            <a:off x="272701" y="359697"/>
            <a:ext cx="5694961" cy="30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solidFill>
                  <a:srgbClr val="C00000"/>
                </a:solidFill>
                <a:effectLst>
                  <a:outerShdw blurRad="38100" dist="38100" dir="2700000" algn="tl">
                    <a:srgbClr val="000000">
                      <a:alpha val="43137"/>
                    </a:srgbClr>
                  </a:outerShdw>
                </a:effectLst>
              </a:rPr>
              <a:t>MSV (Multi Service Vehicle) : </a:t>
            </a:r>
            <a:endParaRPr lang="en-US" u="sng" dirty="0">
              <a:solidFill>
                <a:srgbClr val="C00000"/>
              </a:solidFill>
              <a:effectLst>
                <a:outerShdw blurRad="38100" dist="38100" dir="2700000" algn="tl">
                  <a:srgbClr val="000000">
                    <a:alpha val="43137"/>
                  </a:srgbClr>
                </a:outerShdw>
              </a:effectLst>
              <a:cs typeface="Arial" panose="020B0604020202020204" pitchFamily="34" charset="0"/>
            </a:endParaRPr>
          </a:p>
        </p:txBody>
      </p:sp>
      <p:pic>
        <p:nvPicPr>
          <p:cNvPr id="3" name="Picture 2" descr="A picture containing outdoor, sky, truck, old&#10;&#10;Description automatically generated">
            <a:extLst>
              <a:ext uri="{FF2B5EF4-FFF2-40B4-BE49-F238E27FC236}">
                <a16:creationId xmlns:a16="http://schemas.microsoft.com/office/drawing/2014/main" id="{50455EF2-4DAA-4243-B83F-0185E88870AA}"/>
              </a:ext>
            </a:extLst>
          </p:cNvPr>
          <p:cNvPicPr>
            <a:picLocks noChangeAspect="1"/>
          </p:cNvPicPr>
          <p:nvPr/>
        </p:nvPicPr>
        <p:blipFill>
          <a:blip r:embed="rId2"/>
          <a:stretch>
            <a:fillRect/>
          </a:stretch>
        </p:blipFill>
        <p:spPr>
          <a:xfrm>
            <a:off x="272701" y="1352353"/>
            <a:ext cx="8589543" cy="4837432"/>
          </a:xfrm>
          <a:prstGeom prst="rect">
            <a:avLst/>
          </a:prstGeom>
        </p:spPr>
      </p:pic>
    </p:spTree>
    <p:extLst>
      <p:ext uri="{BB962C8B-B14F-4D97-AF65-F5344CB8AC3E}">
        <p14:creationId xmlns:p14="http://schemas.microsoft.com/office/powerpoint/2010/main" val="2029477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FC020-6197-4382-95CE-CF4F6AD8CD0F}"/>
              </a:ext>
            </a:extLst>
          </p:cNvPr>
          <p:cNvPicPr>
            <a:picLocks noChangeAspect="1"/>
          </p:cNvPicPr>
          <p:nvPr/>
        </p:nvPicPr>
        <p:blipFill>
          <a:blip r:embed="rId2"/>
          <a:stretch>
            <a:fillRect/>
          </a:stretch>
        </p:blipFill>
        <p:spPr>
          <a:xfrm>
            <a:off x="3856383" y="631885"/>
            <a:ext cx="4862140" cy="2848194"/>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EBE0831F-A2C4-44CB-806A-F1B45BF0B229}"/>
              </a:ext>
            </a:extLst>
          </p:cNvPr>
          <p:cNvPicPr>
            <a:picLocks noChangeAspect="1"/>
          </p:cNvPicPr>
          <p:nvPr/>
        </p:nvPicPr>
        <p:blipFill>
          <a:blip r:embed="rId3"/>
          <a:stretch>
            <a:fillRect/>
          </a:stretch>
        </p:blipFill>
        <p:spPr>
          <a:xfrm>
            <a:off x="560400" y="3087757"/>
            <a:ext cx="2974382" cy="3592568"/>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E229DC91-EAEB-4B45-AE1B-F172795B5E78}"/>
              </a:ext>
            </a:extLst>
          </p:cNvPr>
          <p:cNvPicPr>
            <a:picLocks noChangeAspect="1"/>
          </p:cNvPicPr>
          <p:nvPr/>
        </p:nvPicPr>
        <p:blipFill>
          <a:blip r:embed="rId4"/>
          <a:stretch>
            <a:fillRect/>
          </a:stretch>
        </p:blipFill>
        <p:spPr>
          <a:xfrm>
            <a:off x="3763617" y="3856960"/>
            <a:ext cx="4954906" cy="2810831"/>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5AEB7ED3-BAC5-4877-9E20-413AC9D176DC}"/>
              </a:ext>
            </a:extLst>
          </p:cNvPr>
          <p:cNvPicPr>
            <a:picLocks noChangeAspect="1"/>
          </p:cNvPicPr>
          <p:nvPr/>
        </p:nvPicPr>
        <p:blipFill>
          <a:blip r:embed="rId5"/>
          <a:stretch>
            <a:fillRect/>
          </a:stretch>
        </p:blipFill>
        <p:spPr>
          <a:xfrm>
            <a:off x="560400" y="631885"/>
            <a:ext cx="2974382" cy="2253582"/>
          </a:xfrm>
          <a:prstGeom prst="roundRect">
            <a:avLst>
              <a:gd name="adj" fmla="val 8594"/>
            </a:avLst>
          </a:prstGeom>
          <a:solidFill>
            <a:srgbClr val="FFFFFF">
              <a:shade val="85000"/>
            </a:srgbClr>
          </a:solidFill>
          <a:ln>
            <a:noFill/>
          </a:ln>
          <a:effectLst/>
        </p:spPr>
      </p:pic>
      <p:sp>
        <p:nvSpPr>
          <p:cNvPr id="10" name="TextBox 9">
            <a:extLst>
              <a:ext uri="{FF2B5EF4-FFF2-40B4-BE49-F238E27FC236}">
                <a16:creationId xmlns:a16="http://schemas.microsoft.com/office/drawing/2014/main" id="{1B0DB2D0-AACA-43C2-ACDC-D503A9FA7A0A}"/>
              </a:ext>
            </a:extLst>
          </p:cNvPr>
          <p:cNvSpPr txBox="1"/>
          <p:nvPr/>
        </p:nvSpPr>
        <p:spPr>
          <a:xfrm>
            <a:off x="583809" y="119577"/>
            <a:ext cx="4572000" cy="369332"/>
          </a:xfrm>
          <a:prstGeom prst="rect">
            <a:avLst/>
          </a:prstGeom>
          <a:noFill/>
        </p:spPr>
        <p:txBody>
          <a:bodyPr wrap="square">
            <a:spAutoFit/>
          </a:bodyPr>
          <a:lstStyle/>
          <a:p>
            <a:r>
              <a:rPr lang="en-US" b="1" u="sng" dirty="0">
                <a:effectLst>
                  <a:outerShdw blurRad="38100" dist="38100" dir="2700000" algn="tl">
                    <a:srgbClr val="000000">
                      <a:alpha val="43137"/>
                    </a:srgbClr>
                  </a:outerShdw>
                </a:effectLst>
              </a:rPr>
              <a:t>MSV (Multi Service Vehicle) lifting photos </a:t>
            </a:r>
            <a:endParaRPr lang="en-US" dirty="0"/>
          </a:p>
        </p:txBody>
      </p:sp>
    </p:spTree>
    <p:extLst>
      <p:ext uri="{BB962C8B-B14F-4D97-AF65-F5344CB8AC3E}">
        <p14:creationId xmlns:p14="http://schemas.microsoft.com/office/powerpoint/2010/main" val="113380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137F835-FB91-429F-B620-76CC3B5A0CD4}"/>
              </a:ext>
            </a:extLst>
          </p:cNvPr>
          <p:cNvSpPr>
            <a:spLocks noGrp="1"/>
          </p:cNvSpPr>
          <p:nvPr>
            <p:ph type="title"/>
          </p:nvPr>
        </p:nvSpPr>
        <p:spPr>
          <a:xfrm>
            <a:off x="853937" y="155261"/>
            <a:ext cx="7886700" cy="1860400"/>
          </a:xfrm>
        </p:spPr>
        <p:txBody>
          <a:bodyPr vert="horz" lIns="91440" tIns="45720" rIns="91440" bIns="45720" rtlCol="0" anchor="ctr">
            <a:normAutofit/>
          </a:bodyPr>
          <a:lstStyle/>
          <a:p>
            <a:r>
              <a:rPr lang="en-US" sz="3200" b="1" u="sng" kern="1200" dirty="0">
                <a:solidFill>
                  <a:srgbClr val="C00000"/>
                </a:solidFill>
                <a:effectLst>
                  <a:outerShdw blurRad="38100" dist="38100" dir="2700000" algn="tl">
                    <a:srgbClr val="000000">
                      <a:alpha val="43137"/>
                    </a:srgbClr>
                  </a:outerShdw>
                </a:effectLst>
                <a:latin typeface="+mj-lt"/>
                <a:ea typeface="+mj-ea"/>
                <a:cs typeface="+mj-cs"/>
              </a:rPr>
              <a:t>Containerized Modular Grout Mixing Plant:</a:t>
            </a:r>
            <a:endParaRPr lang="en-US" sz="3200" kern="1200" dirty="0">
              <a:solidFill>
                <a:srgbClr val="C00000"/>
              </a:solidFill>
              <a:latin typeface="+mj-lt"/>
              <a:ea typeface="+mj-ea"/>
              <a:cs typeface="+mj-cs"/>
            </a:endParaRPr>
          </a:p>
        </p:txBody>
      </p:sp>
      <p:pic>
        <p:nvPicPr>
          <p:cNvPr id="4" name="Picture 3" descr="Diagram, engineering drawing&#10;&#10;Description automatically generated">
            <a:extLst>
              <a:ext uri="{FF2B5EF4-FFF2-40B4-BE49-F238E27FC236}">
                <a16:creationId xmlns:a16="http://schemas.microsoft.com/office/drawing/2014/main" id="{5CAC58A1-5518-4D5B-A87C-F3EF50DAEF9C}"/>
              </a:ext>
            </a:extLst>
          </p:cNvPr>
          <p:cNvPicPr>
            <a:picLocks noChangeAspect="1"/>
          </p:cNvPicPr>
          <p:nvPr/>
        </p:nvPicPr>
        <p:blipFill>
          <a:blip r:embed="rId2"/>
          <a:stretch>
            <a:fillRect/>
          </a:stretch>
        </p:blipFill>
        <p:spPr>
          <a:xfrm>
            <a:off x="135925" y="2640825"/>
            <a:ext cx="4371196" cy="3387676"/>
          </a:xfrm>
          <a:prstGeom prst="rect">
            <a:avLst/>
          </a:prstGeom>
        </p:spPr>
      </p:pic>
      <p:pic>
        <p:nvPicPr>
          <p:cNvPr id="5" name="Picture 4" descr="Diagram&#10;&#10;Description automatically generated">
            <a:extLst>
              <a:ext uri="{FF2B5EF4-FFF2-40B4-BE49-F238E27FC236}">
                <a16:creationId xmlns:a16="http://schemas.microsoft.com/office/drawing/2014/main" id="{D5205858-000C-4F94-B6CA-A8EAAABBFFC4}"/>
              </a:ext>
            </a:extLst>
          </p:cNvPr>
          <p:cNvPicPr>
            <a:picLocks noChangeAspect="1"/>
          </p:cNvPicPr>
          <p:nvPr/>
        </p:nvPicPr>
        <p:blipFill>
          <a:blip r:embed="rId3"/>
          <a:stretch>
            <a:fillRect/>
          </a:stretch>
        </p:blipFill>
        <p:spPr>
          <a:xfrm>
            <a:off x="4570856" y="2205065"/>
            <a:ext cx="4371196" cy="2447869"/>
          </a:xfrm>
          <a:prstGeom prst="rect">
            <a:avLst/>
          </a:prstGeom>
        </p:spPr>
      </p:pic>
    </p:spTree>
    <p:extLst>
      <p:ext uri="{BB962C8B-B14F-4D97-AF65-F5344CB8AC3E}">
        <p14:creationId xmlns:p14="http://schemas.microsoft.com/office/powerpoint/2010/main" val="17431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F298-B4CF-4A03-935E-E31D21EFCC70}"/>
              </a:ext>
            </a:extLst>
          </p:cNvPr>
          <p:cNvSpPr>
            <a:spLocks noGrp="1"/>
          </p:cNvSpPr>
          <p:nvPr>
            <p:ph type="title"/>
          </p:nvPr>
        </p:nvSpPr>
        <p:spPr>
          <a:xfrm>
            <a:off x="204022" y="292939"/>
            <a:ext cx="7886700" cy="501148"/>
          </a:xfrm>
        </p:spPr>
        <p:txBody>
          <a:bodyPr>
            <a:normAutofit/>
          </a:bodyPr>
          <a:lstStyle/>
          <a:p>
            <a:r>
              <a:rPr lang="en-US" sz="2400" b="1" u="sng" dirty="0">
                <a:solidFill>
                  <a:srgbClr val="C00000"/>
                </a:solidFill>
                <a:effectLst>
                  <a:outerShdw blurRad="38100" dist="38100" dir="2700000" algn="tl">
                    <a:srgbClr val="000000">
                      <a:alpha val="43137"/>
                    </a:srgbClr>
                  </a:outerShdw>
                </a:effectLst>
              </a:rPr>
              <a:t>Grout Mixing Plant</a:t>
            </a:r>
            <a:endParaRPr lang="en-US" sz="2400" dirty="0">
              <a:solidFill>
                <a:srgbClr val="C00000"/>
              </a:solidFill>
            </a:endParaRPr>
          </a:p>
        </p:txBody>
      </p:sp>
      <p:sp>
        <p:nvSpPr>
          <p:cNvPr id="4" name="Content Placeholder 2">
            <a:extLst>
              <a:ext uri="{FF2B5EF4-FFF2-40B4-BE49-F238E27FC236}">
                <a16:creationId xmlns:a16="http://schemas.microsoft.com/office/drawing/2014/main" id="{44D9107E-7939-4748-AC6D-8DD9A9245EB3}"/>
              </a:ext>
            </a:extLst>
          </p:cNvPr>
          <p:cNvSpPr>
            <a:spLocks noGrp="1"/>
          </p:cNvSpPr>
          <p:nvPr>
            <p:ph idx="1"/>
          </p:nvPr>
        </p:nvSpPr>
        <p:spPr>
          <a:xfrm>
            <a:off x="204022" y="794087"/>
            <a:ext cx="8458715" cy="2312481"/>
          </a:xfrm>
        </p:spPr>
        <p:txBody>
          <a:bodyPr>
            <a:normAutofit fontScale="25000" lnSpcReduction="20000"/>
          </a:bodyPr>
          <a:lstStyle/>
          <a:p>
            <a:pPr marL="0" indent="0">
              <a:buNone/>
            </a:pPr>
            <a:r>
              <a:rPr lang="en-US" sz="6400" dirty="0"/>
              <a:t> </a:t>
            </a:r>
            <a:r>
              <a:rPr lang="en-US" sz="6600" b="1" dirty="0"/>
              <a:t>The Containerized Modular Grout Mixing Plant </a:t>
            </a:r>
            <a:r>
              <a:rPr lang="en-US" sz="6600" dirty="0"/>
              <a:t>is designed to automatically prepare a grout mix component A (water, cement, bentonite and additives) and transfer it to the grout injection system located on the TBM . Grout mixing plant is capable of batching and injecting low density grout mixture, maintaining precise control over grout quality at the placement location. State-of-the-art equipment results in high quality backfill concrete .</a:t>
            </a:r>
          </a:p>
          <a:p>
            <a:pPr marL="0" indent="0">
              <a:buNone/>
            </a:pPr>
            <a:r>
              <a:rPr lang="en-US" sz="7200" b="1" dirty="0"/>
              <a:t>CONTAINER HOUSING GROUT SHEAR MIXER:-  </a:t>
            </a:r>
            <a:r>
              <a:rPr lang="en-US" sz="6600" dirty="0"/>
              <a:t>No.1 Specifically Designed 20’ Container, certified  for marine transport, housing No.1 Shear mixers equipped with a built--‐in weight batching system for mixing up to three dry components And three additives with water including microprocessor based Integrated Control  System suitable  to manage manual/automatic operation.</a:t>
            </a:r>
            <a:endParaRPr lang="en-US" sz="4400" dirty="0"/>
          </a:p>
          <a:p>
            <a:pPr marL="0" indent="0">
              <a:buNone/>
            </a:pPr>
            <a:r>
              <a:rPr lang="en-US" sz="4400" dirty="0"/>
              <a:t>	</a:t>
            </a:r>
          </a:p>
          <a:p>
            <a:pPr marL="0" indent="0">
              <a:buNone/>
            </a:pPr>
            <a:r>
              <a:rPr lang="sv-SE" sz="6400" b="1" i="0" u="sng" strike="noStrike" baseline="0" dirty="0">
                <a:solidFill>
                  <a:srgbClr val="000000"/>
                </a:solidFill>
              </a:rPr>
              <a:t>N. 02 Mixer tanks MTW2500 </a:t>
            </a:r>
          </a:p>
          <a:p>
            <a:pPr marL="0" indent="0">
              <a:buNone/>
            </a:pPr>
            <a:endParaRPr lang="sv-SE" sz="6400" b="1" u="sng" dirty="0">
              <a:solidFill>
                <a:srgbClr val="000000"/>
              </a:solidFill>
            </a:endParaRPr>
          </a:p>
          <a:p>
            <a:pPr>
              <a:lnSpc>
                <a:spcPct val="170000"/>
              </a:lnSpc>
            </a:pPr>
            <a:r>
              <a:rPr lang="en-GB" sz="6400" b="0" i="0" u="none" strike="noStrike" baseline="0" dirty="0">
                <a:solidFill>
                  <a:srgbClr val="000000"/>
                </a:solidFill>
              </a:rPr>
              <a:t>Tank max working capacity: 2.500 lt./each </a:t>
            </a:r>
          </a:p>
          <a:p>
            <a:pPr>
              <a:lnSpc>
                <a:spcPct val="170000"/>
              </a:lnSpc>
            </a:pPr>
            <a:r>
              <a:rPr lang="en-GB" sz="6400" b="0" i="0" u="none" strike="noStrike" baseline="0" dirty="0">
                <a:solidFill>
                  <a:srgbClr val="000000"/>
                </a:solidFill>
              </a:rPr>
              <a:t>Each tank equipped with N. 02 Open impeller pumps </a:t>
            </a:r>
          </a:p>
          <a:p>
            <a:pPr>
              <a:lnSpc>
                <a:spcPct val="170000"/>
              </a:lnSpc>
            </a:pPr>
            <a:r>
              <a:rPr lang="en-GB" sz="6400" b="0" i="0" u="none" strike="noStrike" baseline="0" dirty="0">
                <a:solidFill>
                  <a:srgbClr val="000000"/>
                </a:solidFill>
              </a:rPr>
              <a:t>2.000 </a:t>
            </a:r>
            <a:r>
              <a:rPr lang="en-GB" sz="6400" b="0" i="0" u="none" strike="noStrike" baseline="0" dirty="0" err="1">
                <a:solidFill>
                  <a:srgbClr val="000000"/>
                </a:solidFill>
              </a:rPr>
              <a:t>lt</a:t>
            </a:r>
            <a:r>
              <a:rPr lang="en-GB" sz="6400" b="0" i="0" u="none" strike="noStrike" baseline="0" dirty="0">
                <a:solidFill>
                  <a:srgbClr val="000000"/>
                </a:solidFill>
              </a:rPr>
              <a:t>/min max. flow rate EACH at MAXIMUM 2 bar, 	</a:t>
            </a:r>
            <a:endParaRPr lang="en-GB" sz="6400" b="1" i="0" u="sng" strike="noStrike" baseline="0" dirty="0">
              <a:solidFill>
                <a:srgbClr val="000000"/>
              </a:solidFill>
            </a:endParaRPr>
          </a:p>
          <a:p>
            <a:pPr>
              <a:lnSpc>
                <a:spcPct val="170000"/>
              </a:lnSpc>
            </a:pPr>
            <a:r>
              <a:rPr lang="en-GB" sz="6400" b="0" i="0" u="none" strike="noStrike" baseline="0" dirty="0">
                <a:solidFill>
                  <a:srgbClr val="000000"/>
                </a:solidFill>
              </a:rPr>
              <a:t>4.000 </a:t>
            </a:r>
            <a:r>
              <a:rPr lang="en-GB" sz="6400" b="0" i="0" u="none" strike="noStrike" baseline="0" dirty="0" err="1">
                <a:solidFill>
                  <a:srgbClr val="000000"/>
                </a:solidFill>
              </a:rPr>
              <a:t>lt</a:t>
            </a:r>
            <a:r>
              <a:rPr lang="en-GB" sz="6400" b="0" i="0" u="none" strike="noStrike" baseline="0" dirty="0">
                <a:solidFill>
                  <a:srgbClr val="000000"/>
                </a:solidFill>
              </a:rPr>
              <a:t> flow rate each tank </a:t>
            </a:r>
          </a:p>
          <a:p>
            <a:pPr>
              <a:lnSpc>
                <a:spcPct val="170000"/>
              </a:lnSpc>
            </a:pPr>
            <a:r>
              <a:rPr lang="en-GB" sz="6400" b="0" i="0" u="none" strike="noStrike" baseline="0" dirty="0">
                <a:solidFill>
                  <a:srgbClr val="000000"/>
                </a:solidFill>
              </a:rPr>
              <a:t>8.000 </a:t>
            </a:r>
            <a:r>
              <a:rPr lang="en-GB" sz="6400" b="0" i="0" u="none" strike="noStrike" baseline="0" dirty="0" err="1">
                <a:solidFill>
                  <a:srgbClr val="000000"/>
                </a:solidFill>
              </a:rPr>
              <a:t>lt</a:t>
            </a:r>
            <a:r>
              <a:rPr lang="en-GB" sz="6400" b="0" i="0" u="none" strike="noStrike" baseline="0" dirty="0">
                <a:solidFill>
                  <a:srgbClr val="000000"/>
                </a:solidFill>
              </a:rPr>
              <a:t> flow rate total </a:t>
            </a:r>
          </a:p>
          <a:p>
            <a:pPr marL="0" indent="0">
              <a:buNone/>
            </a:pPr>
            <a:endParaRPr lang="en-US" sz="6400" b="0" i="0" u="none" strike="noStrike" baseline="0" dirty="0">
              <a:solidFill>
                <a:srgbClr val="000000"/>
              </a:solidFill>
            </a:endParaRPr>
          </a:p>
          <a:p>
            <a:pPr marL="0" indent="0">
              <a:buNone/>
            </a:pPr>
            <a:endParaRPr lang="en-US" sz="4400" dirty="0"/>
          </a:p>
          <a:p>
            <a:pPr marL="0" indent="0">
              <a:buNone/>
            </a:pPr>
            <a:endParaRPr lang="en-US" sz="4400" dirty="0">
              <a:cs typeface="Arial" panose="020B0604020202020204" pitchFamily="34" charset="0"/>
            </a:endParaRPr>
          </a:p>
        </p:txBody>
      </p:sp>
      <p:pic>
        <p:nvPicPr>
          <p:cNvPr id="5" name="Picture 4">
            <a:extLst>
              <a:ext uri="{FF2B5EF4-FFF2-40B4-BE49-F238E27FC236}">
                <a16:creationId xmlns:a16="http://schemas.microsoft.com/office/drawing/2014/main" id="{85864870-9EE4-4FD0-A280-73A426C009B5}"/>
              </a:ext>
            </a:extLst>
          </p:cNvPr>
          <p:cNvPicPr>
            <a:picLocks noChangeAspect="1"/>
          </p:cNvPicPr>
          <p:nvPr/>
        </p:nvPicPr>
        <p:blipFill>
          <a:blip r:embed="rId2"/>
          <a:stretch>
            <a:fillRect/>
          </a:stretch>
        </p:blipFill>
        <p:spPr>
          <a:xfrm>
            <a:off x="5111986" y="2979959"/>
            <a:ext cx="3827992" cy="3751432"/>
          </a:xfrm>
          <a:prstGeom prst="rect">
            <a:avLst/>
          </a:prstGeom>
        </p:spPr>
      </p:pic>
    </p:spTree>
    <p:extLst>
      <p:ext uri="{BB962C8B-B14F-4D97-AF65-F5344CB8AC3E}">
        <p14:creationId xmlns:p14="http://schemas.microsoft.com/office/powerpoint/2010/main" val="351085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C2AE7E-7995-4A36-83BD-8D8391C648DA}"/>
              </a:ext>
            </a:extLst>
          </p:cNvPr>
          <p:cNvPicPr>
            <a:picLocks noChangeAspect="1"/>
          </p:cNvPicPr>
          <p:nvPr/>
        </p:nvPicPr>
        <p:blipFill>
          <a:blip r:embed="rId2"/>
          <a:stretch>
            <a:fillRect/>
          </a:stretch>
        </p:blipFill>
        <p:spPr>
          <a:xfrm>
            <a:off x="478141" y="794087"/>
            <a:ext cx="7338462" cy="5873078"/>
          </a:xfrm>
          <a:prstGeom prst="rect">
            <a:avLst/>
          </a:prstGeom>
        </p:spPr>
      </p:pic>
      <p:sp>
        <p:nvSpPr>
          <p:cNvPr id="10" name="Title 1">
            <a:extLst>
              <a:ext uri="{FF2B5EF4-FFF2-40B4-BE49-F238E27FC236}">
                <a16:creationId xmlns:a16="http://schemas.microsoft.com/office/drawing/2014/main" id="{3137F835-FB91-429F-B620-76CC3B5A0CD4}"/>
              </a:ext>
            </a:extLst>
          </p:cNvPr>
          <p:cNvSpPr>
            <a:spLocks noGrp="1"/>
          </p:cNvSpPr>
          <p:nvPr>
            <p:ph type="title"/>
          </p:nvPr>
        </p:nvSpPr>
        <p:spPr>
          <a:xfrm>
            <a:off x="204022" y="292939"/>
            <a:ext cx="7886700" cy="501148"/>
          </a:xfrm>
        </p:spPr>
        <p:txBody>
          <a:bodyPr>
            <a:normAutofit fontScale="90000"/>
          </a:bodyPr>
          <a:lstStyle/>
          <a:p>
            <a:r>
              <a:rPr lang="en-US" sz="2400" b="1" u="sng" dirty="0">
                <a:effectLst>
                  <a:outerShdw blurRad="38100" dist="38100" dir="2700000" algn="tl">
                    <a:srgbClr val="000000">
                      <a:alpha val="43137"/>
                    </a:srgbClr>
                  </a:outerShdw>
                </a:effectLst>
              </a:rPr>
              <a:t>Grout Set up - </a:t>
            </a:r>
            <a:r>
              <a:rPr lang="en-GB" sz="2400" b="1" u="sng" dirty="0">
                <a:effectLst>
                  <a:outerShdw blurRad="38100" dist="38100" dir="2700000" algn="tl">
                    <a:srgbClr val="000000">
                      <a:alpha val="43137"/>
                    </a:srgbClr>
                  </a:outerShdw>
                </a:effectLst>
              </a:rPr>
              <a:t>Pipes and FO Cable between TBM and mixing plant</a:t>
            </a:r>
            <a:r>
              <a:rPr lang="en-US" sz="2400" b="1" u="sng" dirty="0">
                <a:effectLst>
                  <a:outerShdw blurRad="38100" dist="38100" dir="2700000" algn="tl">
                    <a:srgbClr val="000000">
                      <a:alpha val="43137"/>
                    </a:srgbClr>
                  </a:outerShdw>
                </a:effectLst>
              </a:rPr>
              <a:t> </a:t>
            </a:r>
            <a:endParaRPr lang="en-US" sz="2400" dirty="0"/>
          </a:p>
        </p:txBody>
      </p:sp>
    </p:spTree>
    <p:extLst>
      <p:ext uri="{BB962C8B-B14F-4D97-AF65-F5344CB8AC3E}">
        <p14:creationId xmlns:p14="http://schemas.microsoft.com/office/powerpoint/2010/main" val="155889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36585-6AEE-2946-9AF5-207DE33F4CCA}"/>
              </a:ext>
            </a:extLst>
          </p:cNvPr>
          <p:cNvSpPr txBox="1"/>
          <p:nvPr/>
        </p:nvSpPr>
        <p:spPr>
          <a:xfrm>
            <a:off x="2388613" y="461040"/>
            <a:ext cx="4900083" cy="461665"/>
          </a:xfrm>
          <a:prstGeom prst="rect">
            <a:avLst/>
          </a:prstGeom>
          <a:noFill/>
        </p:spPr>
        <p:txBody>
          <a:bodyPr wrap="square">
            <a:spAutoFit/>
          </a:bodyPr>
          <a:lstStyle/>
          <a:p>
            <a:pPr algn="ctr"/>
            <a:r>
              <a:rPr lang="en-US" sz="2400" b="1" i="0" dirty="0">
                <a:solidFill>
                  <a:srgbClr val="C00000"/>
                </a:solidFill>
                <a:effectLst/>
                <a:latin typeface="Open Sans" panose="020B0606030504020204" pitchFamily="34" charset="0"/>
              </a:rPr>
              <a:t> </a:t>
            </a:r>
            <a:r>
              <a:rPr lang="en-US" sz="2400" b="1" i="0" u="none" strike="noStrike" dirty="0">
                <a:solidFill>
                  <a:srgbClr val="C00000"/>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Gold Line Metro of Doha in Qatar</a:t>
            </a:r>
            <a:endParaRPr lang="en-US" sz="2400" b="1" dirty="0">
              <a:solidFill>
                <a:srgbClr val="C00000"/>
              </a:solidFill>
            </a:endParaRPr>
          </a:p>
        </p:txBody>
      </p:sp>
      <p:pic>
        <p:nvPicPr>
          <p:cNvPr id="4" name="Picture 3">
            <a:extLst>
              <a:ext uri="{FF2B5EF4-FFF2-40B4-BE49-F238E27FC236}">
                <a16:creationId xmlns:a16="http://schemas.microsoft.com/office/drawing/2014/main" id="{F286532D-EACF-0649-AEA6-525ED3049729}"/>
              </a:ext>
            </a:extLst>
          </p:cNvPr>
          <p:cNvPicPr>
            <a:picLocks noChangeAspect="1"/>
          </p:cNvPicPr>
          <p:nvPr/>
        </p:nvPicPr>
        <p:blipFill rotWithShape="1">
          <a:blip r:embed="rId3"/>
          <a:srcRect t="13117" b="20624"/>
          <a:stretch/>
        </p:blipFill>
        <p:spPr>
          <a:xfrm>
            <a:off x="0" y="1199626"/>
            <a:ext cx="9144000" cy="4543950"/>
          </a:xfrm>
          <a:prstGeom prst="rect">
            <a:avLst/>
          </a:prstGeom>
        </p:spPr>
      </p:pic>
    </p:spTree>
    <p:extLst>
      <p:ext uri="{BB962C8B-B14F-4D97-AF65-F5344CB8AC3E}">
        <p14:creationId xmlns:p14="http://schemas.microsoft.com/office/powerpoint/2010/main" val="2960594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F298-B4CF-4A03-935E-E31D21EFCC70}"/>
              </a:ext>
            </a:extLst>
          </p:cNvPr>
          <p:cNvSpPr>
            <a:spLocks noGrp="1"/>
          </p:cNvSpPr>
          <p:nvPr>
            <p:ph type="title"/>
          </p:nvPr>
        </p:nvSpPr>
        <p:spPr>
          <a:xfrm>
            <a:off x="204022" y="292939"/>
            <a:ext cx="7886700" cy="501148"/>
          </a:xfrm>
        </p:spPr>
        <p:txBody>
          <a:bodyPr>
            <a:normAutofit/>
          </a:bodyPr>
          <a:lstStyle/>
          <a:p>
            <a:r>
              <a:rPr lang="en-GB" sz="2400" b="1" u="sng" dirty="0">
                <a:effectLst>
                  <a:outerShdw blurRad="38100" dist="38100" dir="2700000" algn="tl">
                    <a:srgbClr val="000000">
                      <a:alpha val="43137"/>
                    </a:srgbClr>
                  </a:outerShdw>
                </a:effectLst>
              </a:rPr>
              <a:t>Grout Mixing Plant</a:t>
            </a:r>
            <a:r>
              <a:rPr lang="en-US" sz="2400" b="1" u="sng" dirty="0">
                <a:effectLst>
                  <a:outerShdw blurRad="38100" dist="38100" dir="2700000" algn="tl">
                    <a:srgbClr val="000000">
                      <a:alpha val="43137"/>
                    </a:srgbClr>
                  </a:outerShdw>
                </a:effectLst>
              </a:rPr>
              <a:t>– B component:</a:t>
            </a:r>
            <a:endParaRPr lang="en-US" sz="2400" dirty="0"/>
          </a:p>
        </p:txBody>
      </p:sp>
      <p:sp>
        <p:nvSpPr>
          <p:cNvPr id="4" name="Content Placeholder 2">
            <a:extLst>
              <a:ext uri="{FF2B5EF4-FFF2-40B4-BE49-F238E27FC236}">
                <a16:creationId xmlns:a16="http://schemas.microsoft.com/office/drawing/2014/main" id="{44D9107E-7939-4748-AC6D-8DD9A9245EB3}"/>
              </a:ext>
            </a:extLst>
          </p:cNvPr>
          <p:cNvSpPr>
            <a:spLocks noGrp="1"/>
          </p:cNvSpPr>
          <p:nvPr>
            <p:ph idx="1"/>
          </p:nvPr>
        </p:nvSpPr>
        <p:spPr>
          <a:xfrm>
            <a:off x="204022" y="794087"/>
            <a:ext cx="8458715" cy="2382250"/>
          </a:xfrm>
        </p:spPr>
        <p:txBody>
          <a:bodyPr>
            <a:normAutofit fontScale="25000" lnSpcReduction="20000"/>
          </a:bodyPr>
          <a:lstStyle/>
          <a:p>
            <a:pPr marL="0" indent="0">
              <a:buNone/>
            </a:pPr>
            <a:r>
              <a:rPr lang="en-US" sz="6400" dirty="0"/>
              <a:t> </a:t>
            </a:r>
            <a:r>
              <a:rPr lang="en-GB" sz="6400" b="1" u="sng" dirty="0"/>
              <a:t>4 x Transfer Pump Component B inside container </a:t>
            </a:r>
            <a:r>
              <a:rPr lang="en-GB" sz="6400" b="1" dirty="0"/>
              <a:t>- Description of the pump:</a:t>
            </a:r>
          </a:p>
          <a:p>
            <a:pPr marL="0" indent="0">
              <a:buNone/>
            </a:pPr>
            <a:r>
              <a:rPr lang="en-GB" sz="6400" dirty="0"/>
              <a:t>- 5” double effect piston / 8” stroke</a:t>
            </a:r>
          </a:p>
          <a:p>
            <a:pPr marL="0" indent="0">
              <a:buNone/>
            </a:pPr>
            <a:r>
              <a:rPr lang="en-GB" sz="6400" dirty="0"/>
              <a:t>- 90 Bar max. pressure / 150 </a:t>
            </a:r>
            <a:r>
              <a:rPr lang="en-GB" sz="6400" dirty="0" err="1"/>
              <a:t>lt</a:t>
            </a:r>
            <a:r>
              <a:rPr lang="en-GB" sz="6400" dirty="0"/>
              <a:t>/min. max flow rate; electro-hydraulic</a:t>
            </a:r>
          </a:p>
          <a:p>
            <a:pPr marL="0" indent="0">
              <a:buNone/>
            </a:pPr>
            <a:r>
              <a:rPr lang="en-GB" sz="6400" dirty="0"/>
              <a:t>- powered, with 7,5 kW electric motor</a:t>
            </a:r>
          </a:p>
          <a:p>
            <a:pPr marL="0" indent="0">
              <a:buNone/>
            </a:pPr>
            <a:r>
              <a:rPr lang="en-GB" sz="6400" dirty="0"/>
              <a:t>- control panel with: stroke counter, hand grips to regulate the pressure and the grout flow rate, main</a:t>
            </a:r>
          </a:p>
          <a:p>
            <a:pPr marL="0" indent="0">
              <a:buNone/>
            </a:pPr>
            <a:r>
              <a:rPr lang="en-GB" sz="6400" dirty="0"/>
              <a:t>- electrical switch, hydraulic oil pressure gauge, grout pressure gauge, automatic/manual switch, on/off button, emergency stop button.</a:t>
            </a:r>
            <a:r>
              <a:rPr lang="en-US" sz="6400" dirty="0"/>
              <a:t>                                                                                          </a:t>
            </a:r>
          </a:p>
          <a:p>
            <a:pPr marL="0" indent="0">
              <a:buNone/>
            </a:pPr>
            <a:endParaRPr lang="en-US" sz="4400" dirty="0"/>
          </a:p>
          <a:p>
            <a:pPr marL="0" indent="0">
              <a:buNone/>
            </a:pPr>
            <a:r>
              <a:rPr lang="en-US" sz="4400" dirty="0"/>
              <a:t>	</a:t>
            </a:r>
          </a:p>
          <a:p>
            <a:pPr marL="0" indent="0">
              <a:buNone/>
            </a:pPr>
            <a:endParaRPr lang="en-US" sz="4400" dirty="0"/>
          </a:p>
          <a:p>
            <a:pPr marL="0" indent="0">
              <a:buNone/>
            </a:pPr>
            <a:endParaRPr lang="en-US" sz="4400" dirty="0">
              <a:cs typeface="Arial" panose="020B0604020202020204" pitchFamily="34" charset="0"/>
            </a:endParaRPr>
          </a:p>
        </p:txBody>
      </p:sp>
      <p:pic>
        <p:nvPicPr>
          <p:cNvPr id="14" name="Picture 13">
            <a:extLst>
              <a:ext uri="{FF2B5EF4-FFF2-40B4-BE49-F238E27FC236}">
                <a16:creationId xmlns:a16="http://schemas.microsoft.com/office/drawing/2014/main" id="{1F034BCC-5098-41E2-BACA-EB7E937CC558}"/>
              </a:ext>
            </a:extLst>
          </p:cNvPr>
          <p:cNvPicPr>
            <a:picLocks noChangeAspect="1"/>
          </p:cNvPicPr>
          <p:nvPr/>
        </p:nvPicPr>
        <p:blipFill>
          <a:blip r:embed="rId2"/>
          <a:stretch>
            <a:fillRect/>
          </a:stretch>
        </p:blipFill>
        <p:spPr>
          <a:xfrm>
            <a:off x="4300857" y="3176337"/>
            <a:ext cx="4698609" cy="3340666"/>
          </a:xfrm>
          <a:prstGeom prst="rect">
            <a:avLst/>
          </a:prstGeom>
        </p:spPr>
      </p:pic>
      <p:pic>
        <p:nvPicPr>
          <p:cNvPr id="16" name="Picture 15">
            <a:extLst>
              <a:ext uri="{FF2B5EF4-FFF2-40B4-BE49-F238E27FC236}">
                <a16:creationId xmlns:a16="http://schemas.microsoft.com/office/drawing/2014/main" id="{02EEB985-5FA1-415B-B2A9-8E06AFB26CD7}"/>
              </a:ext>
            </a:extLst>
          </p:cNvPr>
          <p:cNvPicPr>
            <a:picLocks noChangeAspect="1"/>
          </p:cNvPicPr>
          <p:nvPr/>
        </p:nvPicPr>
        <p:blipFill>
          <a:blip r:embed="rId3"/>
          <a:stretch>
            <a:fillRect/>
          </a:stretch>
        </p:blipFill>
        <p:spPr>
          <a:xfrm>
            <a:off x="204022" y="3176337"/>
            <a:ext cx="4189932" cy="3388724"/>
          </a:xfrm>
          <a:prstGeom prst="rect">
            <a:avLst/>
          </a:prstGeom>
        </p:spPr>
      </p:pic>
    </p:spTree>
    <p:extLst>
      <p:ext uri="{BB962C8B-B14F-4D97-AF65-F5344CB8AC3E}">
        <p14:creationId xmlns:p14="http://schemas.microsoft.com/office/powerpoint/2010/main" val="645453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137F835-FB91-429F-B620-76CC3B5A0CD4}"/>
              </a:ext>
            </a:extLst>
          </p:cNvPr>
          <p:cNvSpPr>
            <a:spLocks noGrp="1"/>
          </p:cNvSpPr>
          <p:nvPr>
            <p:ph type="title"/>
          </p:nvPr>
        </p:nvSpPr>
        <p:spPr>
          <a:xfrm>
            <a:off x="396528" y="182563"/>
            <a:ext cx="5870624" cy="514186"/>
          </a:xfrm>
        </p:spPr>
        <p:txBody>
          <a:bodyPr vert="horz" lIns="91440" tIns="45720" rIns="91440" bIns="45720" rtlCol="0" anchor="ctr">
            <a:normAutofit/>
          </a:bodyPr>
          <a:lstStyle/>
          <a:p>
            <a:r>
              <a:rPr lang="en-US" sz="2400" b="1" u="sng" kern="1200" dirty="0">
                <a:solidFill>
                  <a:srgbClr val="C00000"/>
                </a:solidFill>
                <a:effectLst>
                  <a:outerShdw blurRad="38100" dist="38100" dir="2700000" algn="tl">
                    <a:srgbClr val="000000">
                      <a:alpha val="43137"/>
                    </a:srgbClr>
                  </a:outerShdw>
                </a:effectLst>
                <a:latin typeface="+mj-lt"/>
                <a:ea typeface="+mj-ea"/>
                <a:cs typeface="+mj-cs"/>
              </a:rPr>
              <a:t>Grout Mixing Plant – Silos Set up:</a:t>
            </a:r>
            <a:endParaRPr lang="en-US" sz="2400" kern="1200" dirty="0">
              <a:solidFill>
                <a:srgbClr val="C00000"/>
              </a:solidFill>
              <a:latin typeface="+mj-lt"/>
              <a:ea typeface="+mj-ea"/>
              <a:cs typeface="+mj-cs"/>
            </a:endParaRPr>
          </a:p>
        </p:txBody>
      </p:sp>
      <p:pic>
        <p:nvPicPr>
          <p:cNvPr id="6" name="Picture 5">
            <a:extLst>
              <a:ext uri="{FF2B5EF4-FFF2-40B4-BE49-F238E27FC236}">
                <a16:creationId xmlns:a16="http://schemas.microsoft.com/office/drawing/2014/main" id="{6C9A9843-DD67-475A-88BB-DDE21986BB39}"/>
              </a:ext>
            </a:extLst>
          </p:cNvPr>
          <p:cNvPicPr>
            <a:picLocks noChangeAspect="1"/>
          </p:cNvPicPr>
          <p:nvPr/>
        </p:nvPicPr>
        <p:blipFill>
          <a:blip r:embed="rId2"/>
          <a:stretch>
            <a:fillRect/>
          </a:stretch>
        </p:blipFill>
        <p:spPr>
          <a:xfrm>
            <a:off x="4653900" y="1104581"/>
            <a:ext cx="4419730" cy="4367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53CBC46-9448-4630-81DF-936BB1AFF145}"/>
              </a:ext>
            </a:extLst>
          </p:cNvPr>
          <p:cNvPicPr>
            <a:picLocks noChangeAspect="1"/>
          </p:cNvPicPr>
          <p:nvPr/>
        </p:nvPicPr>
        <p:blipFill>
          <a:blip r:embed="rId3"/>
          <a:stretch>
            <a:fillRect/>
          </a:stretch>
        </p:blipFill>
        <p:spPr>
          <a:xfrm>
            <a:off x="345625" y="1068314"/>
            <a:ext cx="4093853" cy="4404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73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F298-B4CF-4A03-935E-E31D21EFCC70}"/>
              </a:ext>
            </a:extLst>
          </p:cNvPr>
          <p:cNvSpPr>
            <a:spLocks noGrp="1"/>
          </p:cNvSpPr>
          <p:nvPr>
            <p:ph type="title"/>
          </p:nvPr>
        </p:nvSpPr>
        <p:spPr>
          <a:xfrm>
            <a:off x="204022" y="292939"/>
            <a:ext cx="7886700" cy="501148"/>
          </a:xfrm>
        </p:spPr>
        <p:txBody>
          <a:bodyPr>
            <a:normAutofit/>
          </a:bodyPr>
          <a:lstStyle/>
          <a:p>
            <a:r>
              <a:rPr lang="en-US" sz="2400" b="1" u="sng" dirty="0">
                <a:solidFill>
                  <a:srgbClr val="C00000"/>
                </a:solidFill>
                <a:effectLst>
                  <a:outerShdw blurRad="38100" dist="38100" dir="2700000" algn="tl">
                    <a:srgbClr val="000000">
                      <a:alpha val="43137"/>
                    </a:srgbClr>
                  </a:outerShdw>
                </a:effectLst>
              </a:rPr>
              <a:t>Ventilation Axial Flow System</a:t>
            </a:r>
          </a:p>
        </p:txBody>
      </p:sp>
      <p:sp>
        <p:nvSpPr>
          <p:cNvPr id="4" name="Content Placeholder 2">
            <a:extLst>
              <a:ext uri="{FF2B5EF4-FFF2-40B4-BE49-F238E27FC236}">
                <a16:creationId xmlns:a16="http://schemas.microsoft.com/office/drawing/2014/main" id="{44D9107E-7939-4748-AC6D-8DD9A9245EB3}"/>
              </a:ext>
            </a:extLst>
          </p:cNvPr>
          <p:cNvSpPr>
            <a:spLocks noGrp="1"/>
          </p:cNvSpPr>
          <p:nvPr>
            <p:ph idx="1"/>
          </p:nvPr>
        </p:nvSpPr>
        <p:spPr>
          <a:xfrm>
            <a:off x="204022" y="794087"/>
            <a:ext cx="8458715" cy="3341815"/>
          </a:xfrm>
        </p:spPr>
        <p:txBody>
          <a:bodyPr>
            <a:normAutofit fontScale="25000" lnSpcReduction="20000"/>
          </a:bodyPr>
          <a:lstStyle/>
          <a:p>
            <a:pPr marL="0" indent="0">
              <a:buNone/>
            </a:pPr>
            <a:r>
              <a:rPr lang="en-GB" sz="6600" b="1" dirty="0"/>
              <a:t>Ventilation System :-  </a:t>
            </a:r>
            <a:r>
              <a:rPr lang="en-GB" sz="6600" dirty="0"/>
              <a:t>During the tunnels excavation, it is necessary to continuously keep the Tunnel well-ventilated, ensuring an adequate fresh air flow for the personnel working inside the tunnel. In Brasov Lot 2 Rail project , the ventilation system has been designed to comply with the following requirements prescribed by the BS 6164:2011 Standards.  Below are the details of the Ventilation fan selected for the said project .</a:t>
            </a:r>
          </a:p>
          <a:p>
            <a:pPr marL="0" indent="0">
              <a:buNone/>
            </a:pPr>
            <a:r>
              <a:rPr lang="sv-SE" sz="6400" i="0" strike="noStrike" baseline="0" dirty="0">
                <a:solidFill>
                  <a:srgbClr val="000000"/>
                </a:solidFill>
              </a:rPr>
              <a:t>Axial Flow Fan: Inner Diameter: Ø 1200 mm</a:t>
            </a:r>
          </a:p>
          <a:p>
            <a:pPr marL="0" indent="0">
              <a:buNone/>
            </a:pPr>
            <a:r>
              <a:rPr lang="sv-SE" sz="6400" i="0" strike="noStrike" baseline="0" dirty="0">
                <a:solidFill>
                  <a:srgbClr val="000000"/>
                </a:solidFill>
              </a:rPr>
              <a:t>Motor Power: 2 x 75 kW</a:t>
            </a:r>
          </a:p>
          <a:p>
            <a:pPr marL="0" indent="0">
              <a:buNone/>
            </a:pPr>
            <a:r>
              <a:rPr lang="sv-SE" sz="6400" i="0" strike="noStrike" baseline="0" dirty="0">
                <a:solidFill>
                  <a:srgbClr val="000000"/>
                </a:solidFill>
              </a:rPr>
              <a:t>Rotation Speed: 1500 rpm</a:t>
            </a:r>
          </a:p>
          <a:p>
            <a:pPr marL="0" indent="0">
              <a:buNone/>
            </a:pPr>
            <a:r>
              <a:rPr lang="sv-SE" sz="6400" i="0" strike="noStrike" baseline="0" dirty="0">
                <a:solidFill>
                  <a:srgbClr val="000000"/>
                </a:solidFill>
              </a:rPr>
              <a:t>Voltage: 400/50 V/Hz</a:t>
            </a:r>
          </a:p>
          <a:p>
            <a:pPr marL="0" indent="0">
              <a:buNone/>
            </a:pPr>
            <a:r>
              <a:rPr lang="sv-SE" sz="6400" i="0" strike="noStrike" baseline="0" dirty="0">
                <a:solidFill>
                  <a:srgbClr val="000000"/>
                </a:solidFill>
              </a:rPr>
              <a:t>Inlet Nozzle: Inner Diameter: Ø 1200 mm Complete with protection mesh:</a:t>
            </a:r>
          </a:p>
          <a:p>
            <a:pPr marL="0" indent="0">
              <a:buNone/>
            </a:pPr>
            <a:r>
              <a:rPr lang="sv-SE" sz="6400" i="0" strike="noStrike" baseline="0" dirty="0">
                <a:solidFill>
                  <a:srgbClr val="000000"/>
                </a:solidFill>
              </a:rPr>
              <a:t>Silencer: Quantity: 02 unit</a:t>
            </a:r>
          </a:p>
          <a:p>
            <a:pPr marL="0" indent="0">
              <a:buNone/>
            </a:pPr>
            <a:r>
              <a:rPr lang="sv-SE" sz="6400" i="0" strike="noStrike" baseline="0" dirty="0">
                <a:solidFill>
                  <a:srgbClr val="000000"/>
                </a:solidFill>
              </a:rPr>
              <a:t>Frequency Inverter: Quantity: 01 unit for motor power with: 150 kW</a:t>
            </a:r>
          </a:p>
          <a:p>
            <a:pPr marL="0" indent="0">
              <a:buNone/>
            </a:pPr>
            <a:r>
              <a:rPr lang="sv-SE" sz="6400" i="0" strike="noStrike" baseline="0" dirty="0">
                <a:solidFill>
                  <a:srgbClr val="000000"/>
                </a:solidFill>
              </a:rPr>
              <a:t>Voltage: 400 V - 50 Hz</a:t>
            </a:r>
            <a:endParaRPr lang="en-US" sz="4400" dirty="0"/>
          </a:p>
          <a:p>
            <a:pPr marL="0" indent="0">
              <a:buNone/>
            </a:pPr>
            <a:endParaRPr lang="en-US" sz="4400" dirty="0">
              <a:cs typeface="Arial" panose="020B0604020202020204" pitchFamily="34" charset="0"/>
            </a:endParaRPr>
          </a:p>
        </p:txBody>
      </p:sp>
      <p:pic>
        <p:nvPicPr>
          <p:cNvPr id="6" name="Picture 5">
            <a:extLst>
              <a:ext uri="{FF2B5EF4-FFF2-40B4-BE49-F238E27FC236}">
                <a16:creationId xmlns:a16="http://schemas.microsoft.com/office/drawing/2014/main" id="{1048DB3B-9794-4B5D-8107-EA809DEDF545}"/>
              </a:ext>
            </a:extLst>
          </p:cNvPr>
          <p:cNvPicPr>
            <a:picLocks noChangeAspect="1"/>
          </p:cNvPicPr>
          <p:nvPr/>
        </p:nvPicPr>
        <p:blipFill>
          <a:blip r:embed="rId2"/>
          <a:stretch>
            <a:fillRect/>
          </a:stretch>
        </p:blipFill>
        <p:spPr>
          <a:xfrm>
            <a:off x="204022" y="4452487"/>
            <a:ext cx="8824353" cy="211257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Buton acțiune: mergeți înapoi sau la anteriorul 2">
            <a:hlinkClick r:id="rId3" action="ppaction://hlinksldjump" highlightClick="1"/>
            <a:extLst>
              <a:ext uri="{FF2B5EF4-FFF2-40B4-BE49-F238E27FC236}">
                <a16:creationId xmlns:a16="http://schemas.microsoft.com/office/drawing/2014/main" id="{E8D106B9-3D93-4BA6-B970-6108F1D7D6DE}"/>
              </a:ext>
            </a:extLst>
          </p:cNvPr>
          <p:cNvSpPr/>
          <p:nvPr/>
        </p:nvSpPr>
        <p:spPr>
          <a:xfrm>
            <a:off x="8540685" y="292939"/>
            <a:ext cx="274320" cy="274320"/>
          </a:xfrm>
          <a:prstGeom prst="actionButtonBackPreviou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611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6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9391" y="1200115"/>
            <a:ext cx="8542135" cy="4266406"/>
          </a:xfrm>
          <a:prstGeom prst="rect">
            <a:avLst/>
          </a:prstGeom>
          <a:noFill/>
          <a:ln>
            <a:noFill/>
          </a:ln>
        </p:spPr>
      </p:pic>
      <p:sp>
        <p:nvSpPr>
          <p:cNvPr id="5" name="Content Placeholder 2">
            <a:extLst>
              <a:ext uri="{FF2B5EF4-FFF2-40B4-BE49-F238E27FC236}">
                <a16:creationId xmlns:a16="http://schemas.microsoft.com/office/drawing/2014/main" id="{7AE875A5-A633-464D-96C1-74C4AAC66FAE}"/>
              </a:ext>
            </a:extLst>
          </p:cNvPr>
          <p:cNvSpPr txBox="1">
            <a:spLocks/>
          </p:cNvSpPr>
          <p:nvPr/>
        </p:nvSpPr>
        <p:spPr>
          <a:xfrm>
            <a:off x="272701" y="213923"/>
            <a:ext cx="8871299" cy="567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Tunnel Portal  -  Main Site Installations</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9196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4BD897D-65E6-43D6-A92E-6DFB94F8442D}"/>
              </a:ext>
            </a:extLst>
          </p:cNvPr>
          <p:cNvSpPr txBox="1">
            <a:spLocks/>
          </p:cNvSpPr>
          <p:nvPr/>
        </p:nvSpPr>
        <p:spPr>
          <a:xfrm>
            <a:off x="272701" y="213923"/>
            <a:ext cx="8871299" cy="567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Tunnel Portal  -  Temporary segment storage area</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pic>
        <p:nvPicPr>
          <p:cNvPr id="4" name="Picture 3" descr="A picture containing sky, outdoor, transport, crane&#10;&#10;Description automatically generated">
            <a:extLst>
              <a:ext uri="{FF2B5EF4-FFF2-40B4-BE49-F238E27FC236}">
                <a16:creationId xmlns:a16="http://schemas.microsoft.com/office/drawing/2014/main" id="{11F6A46E-7AFA-439A-8196-11F195FBE2B2}"/>
              </a:ext>
            </a:extLst>
          </p:cNvPr>
          <p:cNvPicPr>
            <a:picLocks noChangeAspect="1"/>
          </p:cNvPicPr>
          <p:nvPr/>
        </p:nvPicPr>
        <p:blipFill>
          <a:blip r:embed="rId2"/>
          <a:stretch>
            <a:fillRect/>
          </a:stretch>
        </p:blipFill>
        <p:spPr>
          <a:xfrm>
            <a:off x="272701" y="781653"/>
            <a:ext cx="7699717" cy="5774788"/>
          </a:xfrm>
          <a:prstGeom prst="rect">
            <a:avLst/>
          </a:prstGeom>
        </p:spPr>
      </p:pic>
    </p:spTree>
    <p:extLst>
      <p:ext uri="{BB962C8B-B14F-4D97-AF65-F5344CB8AC3E}">
        <p14:creationId xmlns:p14="http://schemas.microsoft.com/office/powerpoint/2010/main" val="1859890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4BD897D-65E6-43D6-A92E-6DFB94F8442D}"/>
              </a:ext>
            </a:extLst>
          </p:cNvPr>
          <p:cNvSpPr txBox="1">
            <a:spLocks/>
          </p:cNvSpPr>
          <p:nvPr/>
        </p:nvSpPr>
        <p:spPr>
          <a:xfrm>
            <a:off x="272701" y="293436"/>
            <a:ext cx="5694961" cy="30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Site Installation – Storage Area  </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pic>
        <p:nvPicPr>
          <p:cNvPr id="3" name="Picture 2" descr="A picture containing sky, outdoor, shore, day&#10;&#10;Description automatically generated">
            <a:extLst>
              <a:ext uri="{FF2B5EF4-FFF2-40B4-BE49-F238E27FC236}">
                <a16:creationId xmlns:a16="http://schemas.microsoft.com/office/drawing/2014/main" id="{BD52C26F-F202-493E-A98C-1F4940AD6678}"/>
              </a:ext>
            </a:extLst>
          </p:cNvPr>
          <p:cNvPicPr>
            <a:picLocks noChangeAspect="1"/>
          </p:cNvPicPr>
          <p:nvPr/>
        </p:nvPicPr>
        <p:blipFill>
          <a:blip r:embed="rId2"/>
          <a:stretch>
            <a:fillRect/>
          </a:stretch>
        </p:blipFill>
        <p:spPr>
          <a:xfrm>
            <a:off x="365759" y="872196"/>
            <a:ext cx="7658240" cy="5743680"/>
          </a:xfrm>
          <a:prstGeom prst="rect">
            <a:avLst/>
          </a:prstGeom>
        </p:spPr>
      </p:pic>
    </p:spTree>
    <p:extLst>
      <p:ext uri="{BB962C8B-B14F-4D97-AF65-F5344CB8AC3E}">
        <p14:creationId xmlns:p14="http://schemas.microsoft.com/office/powerpoint/2010/main" val="3641114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CBC46-9448-4630-81DF-936BB1AFF145}"/>
              </a:ext>
            </a:extLst>
          </p:cNvPr>
          <p:cNvPicPr>
            <a:picLocks noChangeAspect="1"/>
          </p:cNvPicPr>
          <p:nvPr/>
        </p:nvPicPr>
        <p:blipFill>
          <a:blip r:embed="rId2"/>
          <a:stretch>
            <a:fillRect/>
          </a:stretch>
        </p:blipFill>
        <p:spPr>
          <a:xfrm>
            <a:off x="2322917" y="973948"/>
            <a:ext cx="4104388" cy="4415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DA9DF538-971E-44AA-9785-EB37E11B084D}"/>
              </a:ext>
            </a:extLst>
          </p:cNvPr>
          <p:cNvSpPr txBox="1">
            <a:spLocks/>
          </p:cNvSpPr>
          <p:nvPr/>
        </p:nvSpPr>
        <p:spPr>
          <a:xfrm>
            <a:off x="325709" y="187418"/>
            <a:ext cx="5694961" cy="30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Portal Area  -  Grout Mixing Plants</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1138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682488"/>
            <a:ext cx="7792279" cy="5844209"/>
          </a:xfrm>
          <a:prstGeom prst="rect">
            <a:avLst/>
          </a:prstGeom>
        </p:spPr>
      </p:pic>
      <p:sp>
        <p:nvSpPr>
          <p:cNvPr id="3" name="Content Placeholder 2">
            <a:extLst>
              <a:ext uri="{FF2B5EF4-FFF2-40B4-BE49-F238E27FC236}">
                <a16:creationId xmlns:a16="http://schemas.microsoft.com/office/drawing/2014/main" id="{6D493ACD-E734-A048-948E-C70BF44AF702}"/>
              </a:ext>
            </a:extLst>
          </p:cNvPr>
          <p:cNvSpPr txBox="1">
            <a:spLocks/>
          </p:cNvSpPr>
          <p:nvPr/>
        </p:nvSpPr>
        <p:spPr>
          <a:xfrm>
            <a:off x="325709" y="187418"/>
            <a:ext cx="5694961" cy="30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Portal Area  -  TBM Launching</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78354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A6873B-A60D-5643-9D7E-3FF4E23049C4}"/>
              </a:ext>
            </a:extLst>
          </p:cNvPr>
          <p:cNvSpPr txBox="1">
            <a:spLocks/>
          </p:cNvSpPr>
          <p:nvPr/>
        </p:nvSpPr>
        <p:spPr>
          <a:xfrm>
            <a:off x="325709" y="187418"/>
            <a:ext cx="8301456" cy="426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effectLst>
                  <a:outerShdw blurRad="38100" dist="38100" dir="2700000" algn="tl">
                    <a:srgbClr val="000000">
                      <a:alpha val="43137"/>
                    </a:srgbClr>
                  </a:outerShdw>
                </a:effectLst>
              </a:rPr>
              <a:t>Portal Area  -  TBM Launching and TBM assembling in parallel</a:t>
            </a:r>
            <a:endParaRPr lang="en-US" dirty="0">
              <a:solidFill>
                <a:srgbClr val="C00000"/>
              </a:solidFill>
              <a:effectLst>
                <a:outerShdw blurRad="38100" dist="38100" dir="2700000" algn="tl">
                  <a:srgbClr val="000000">
                    <a:alpha val="43137"/>
                  </a:srgbClr>
                </a:outerShdw>
              </a:effectLst>
              <a:cs typeface="Arial" panose="020B0604020202020204" pitchFamily="34" charset="0"/>
            </a:endParaRPr>
          </a:p>
        </p:txBody>
      </p:sp>
      <p:pic>
        <p:nvPicPr>
          <p:cNvPr id="5" name="Picture 4">
            <a:extLst>
              <a:ext uri="{FF2B5EF4-FFF2-40B4-BE49-F238E27FC236}">
                <a16:creationId xmlns:a16="http://schemas.microsoft.com/office/drawing/2014/main" id="{A3993081-363A-AC42-88AC-B852EF300301}"/>
              </a:ext>
            </a:extLst>
          </p:cNvPr>
          <p:cNvPicPr>
            <a:picLocks noChangeAspect="1"/>
          </p:cNvPicPr>
          <p:nvPr/>
        </p:nvPicPr>
        <p:blipFill>
          <a:blip r:embed="rId2"/>
          <a:stretch>
            <a:fillRect/>
          </a:stretch>
        </p:blipFill>
        <p:spPr>
          <a:xfrm>
            <a:off x="561800" y="713924"/>
            <a:ext cx="7829273" cy="5865780"/>
          </a:xfrm>
          <a:prstGeom prst="rect">
            <a:avLst/>
          </a:prstGeom>
        </p:spPr>
      </p:pic>
    </p:spTree>
    <p:extLst>
      <p:ext uri="{BB962C8B-B14F-4D97-AF65-F5344CB8AC3E}">
        <p14:creationId xmlns:p14="http://schemas.microsoft.com/office/powerpoint/2010/main" val="892666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911"/>
            <a:ext cx="9144000" cy="5143500"/>
          </a:xfrm>
          <a:prstGeom prst="rect">
            <a:avLst/>
          </a:prstGeom>
        </p:spPr>
      </p:pic>
      <p:sp>
        <p:nvSpPr>
          <p:cNvPr id="4" name="Rectangle 3"/>
          <p:cNvSpPr>
            <a:spLocks noChangeAspect="1"/>
          </p:cNvSpPr>
          <p:nvPr/>
        </p:nvSpPr>
        <p:spPr>
          <a:xfrm>
            <a:off x="1827778" y="847188"/>
            <a:ext cx="5359199" cy="635584"/>
          </a:xfrm>
          <a:prstGeom prst="rect">
            <a:avLst/>
          </a:prstGeom>
          <a:solidFill>
            <a:schemeClr val="tx1">
              <a:lumMod val="95000"/>
              <a:lumOff val="5000"/>
            </a:schemeClr>
          </a:solidFill>
        </p:spPr>
        <p:txBody>
          <a:bodyPr wrap="none" lIns="91440" tIns="45720" rIns="91440" bIns="45720">
            <a:prstTxWarp prst="textFadeLeft">
              <a:avLst/>
            </a:prstTxWarp>
            <a:spAutoFit/>
          </a:bodyPr>
          <a:lstStyle/>
          <a:p>
            <a:pPr algn="ctr"/>
            <a:r>
              <a:rPr lang="en-US" sz="5400" b="0" cap="none" spc="0" dirty="0">
                <a:ln w="0"/>
                <a:solidFill>
                  <a:srgbClr val="FF0000"/>
                </a:solidFill>
                <a:effectLst>
                  <a:glow rad="139700">
                    <a:schemeClr val="bg1">
                      <a:alpha val="40000"/>
                    </a:schemeClr>
                  </a:glow>
                  <a:outerShdw blurRad="38100" dist="19050" dir="2700000" algn="tl" rotWithShape="0">
                    <a:schemeClr val="dk1">
                      <a:alpha val="40000"/>
                    </a:schemeClr>
                  </a:outerShdw>
                </a:effectLst>
              </a:rPr>
              <a:t>VA MULTUMIM PENTRU ATENTIE !</a:t>
            </a:r>
          </a:p>
        </p:txBody>
      </p:sp>
    </p:spTree>
    <p:extLst>
      <p:ext uri="{BB962C8B-B14F-4D97-AF65-F5344CB8AC3E}">
        <p14:creationId xmlns:p14="http://schemas.microsoft.com/office/powerpoint/2010/main" val="344702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7015.mov">
            <a:hlinkClick r:id="" action="ppaction://media"/>
            <a:extLst>
              <a:ext uri="{FF2B5EF4-FFF2-40B4-BE49-F238E27FC236}">
                <a16:creationId xmlns:a16="http://schemas.microsoft.com/office/drawing/2014/main" id="{45C3FC1E-D92D-5E49-B61B-8F50C3D8E7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7531864B-4CCD-DB45-92CF-4DA85E08968B}"/>
              </a:ext>
            </a:extLst>
          </p:cNvPr>
          <p:cNvSpPr txBox="1"/>
          <p:nvPr/>
        </p:nvSpPr>
        <p:spPr>
          <a:xfrm>
            <a:off x="1743075" y="200026"/>
            <a:ext cx="5243512" cy="523220"/>
          </a:xfrm>
          <a:prstGeom prst="rect">
            <a:avLst/>
          </a:prstGeom>
          <a:noFill/>
        </p:spPr>
        <p:txBody>
          <a:bodyPr wrap="square" rtlCol="0">
            <a:spAutoFit/>
          </a:bodyPr>
          <a:lstStyle/>
          <a:p>
            <a:pPr algn="ctr"/>
            <a:r>
              <a:rPr lang="en-US" sz="2800" b="1" dirty="0">
                <a:solidFill>
                  <a:srgbClr val="C00000"/>
                </a:solidFill>
              </a:rPr>
              <a:t>What a TBM looks like?</a:t>
            </a:r>
          </a:p>
        </p:txBody>
      </p:sp>
    </p:spTree>
    <p:extLst>
      <p:ext uri="{BB962C8B-B14F-4D97-AF65-F5344CB8AC3E}">
        <p14:creationId xmlns:p14="http://schemas.microsoft.com/office/powerpoint/2010/main" val="266644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E969E1A-8ADE-4B14-A9E3-8587812139E6}"/>
              </a:ext>
            </a:extLst>
          </p:cNvPr>
          <p:cNvSpPr txBox="1">
            <a:spLocks/>
          </p:cNvSpPr>
          <p:nvPr/>
        </p:nvSpPr>
        <p:spPr>
          <a:xfrm>
            <a:off x="0" y="1276961"/>
            <a:ext cx="9144000" cy="734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3 Technological Domains</a:t>
            </a:r>
            <a:endParaRPr lang="en-US" dirty="0"/>
          </a:p>
        </p:txBody>
      </p:sp>
      <p:cxnSp>
        <p:nvCxnSpPr>
          <p:cNvPr id="11" name="Straight Arrow Connector 10">
            <a:extLst>
              <a:ext uri="{FF2B5EF4-FFF2-40B4-BE49-F238E27FC236}">
                <a16:creationId xmlns:a16="http://schemas.microsoft.com/office/drawing/2014/main" id="{4342F5C9-9543-4378-9B22-A6DB119D3FC0}"/>
              </a:ext>
            </a:extLst>
          </p:cNvPr>
          <p:cNvCxnSpPr>
            <a:cxnSpLocks/>
            <a:stCxn id="10" idx="2"/>
          </p:cNvCxnSpPr>
          <p:nvPr/>
        </p:nvCxnSpPr>
        <p:spPr>
          <a:xfrm flipH="1">
            <a:off x="1737951" y="2011680"/>
            <a:ext cx="2834049" cy="16817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88266F-AA24-4E0F-B124-BA603FCE5CFA}"/>
              </a:ext>
            </a:extLst>
          </p:cNvPr>
          <p:cNvCxnSpPr>
            <a:cxnSpLocks/>
            <a:stCxn id="10" idx="2"/>
            <a:endCxn id="15" idx="0"/>
          </p:cNvCxnSpPr>
          <p:nvPr/>
        </p:nvCxnSpPr>
        <p:spPr>
          <a:xfrm>
            <a:off x="4572000" y="2011680"/>
            <a:ext cx="89525" cy="17128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570CC57-05D9-443B-B01C-3C206D96AB83}"/>
              </a:ext>
            </a:extLst>
          </p:cNvPr>
          <p:cNvCxnSpPr>
            <a:cxnSpLocks/>
            <a:stCxn id="10" idx="2"/>
            <a:endCxn id="16" idx="0"/>
          </p:cNvCxnSpPr>
          <p:nvPr/>
        </p:nvCxnSpPr>
        <p:spPr>
          <a:xfrm>
            <a:off x="4572000" y="2011680"/>
            <a:ext cx="3011016" cy="17439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F0AECAE-FA41-4163-9ACC-0F3FFD1D164E}"/>
              </a:ext>
            </a:extLst>
          </p:cNvPr>
          <p:cNvSpPr/>
          <p:nvPr/>
        </p:nvSpPr>
        <p:spPr>
          <a:xfrm>
            <a:off x="266491" y="3724523"/>
            <a:ext cx="2754197" cy="1761457"/>
          </a:xfrm>
          <a:prstGeom prst="ellipse">
            <a:avLst/>
          </a:prstGeom>
          <a:solidFill>
            <a:srgbClr val="D0DAD9"/>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r>
              <a:rPr lang="en-US" sz="2400" b="1" dirty="0">
                <a:solidFill>
                  <a:schemeClr val="tx1"/>
                </a:solidFill>
              </a:rPr>
              <a:t>EPB - Tunnel Boring Machines (TBMs) </a:t>
            </a:r>
          </a:p>
          <a:p>
            <a:pPr algn="ctr"/>
            <a:endParaRPr lang="en-US" sz="2400" dirty="0">
              <a:solidFill>
                <a:schemeClr val="tx1"/>
              </a:solidFill>
            </a:endParaRPr>
          </a:p>
        </p:txBody>
      </p:sp>
      <p:sp>
        <p:nvSpPr>
          <p:cNvPr id="15" name="Oval 14">
            <a:extLst>
              <a:ext uri="{FF2B5EF4-FFF2-40B4-BE49-F238E27FC236}">
                <a16:creationId xmlns:a16="http://schemas.microsoft.com/office/drawing/2014/main" id="{10E446E3-034D-4E14-8904-8F354BE07D65}"/>
              </a:ext>
            </a:extLst>
          </p:cNvPr>
          <p:cNvSpPr/>
          <p:nvPr/>
        </p:nvSpPr>
        <p:spPr>
          <a:xfrm>
            <a:off x="3199738" y="3724524"/>
            <a:ext cx="2923574" cy="1856516"/>
          </a:xfrm>
          <a:prstGeom prst="ellipse">
            <a:avLst/>
          </a:prstGeom>
          <a:solidFill>
            <a:srgbClr val="D0DAD9"/>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Auxiliary Equipment </a:t>
            </a:r>
          </a:p>
        </p:txBody>
      </p:sp>
      <p:sp>
        <p:nvSpPr>
          <p:cNvPr id="16" name="Oval 15">
            <a:extLst>
              <a:ext uri="{FF2B5EF4-FFF2-40B4-BE49-F238E27FC236}">
                <a16:creationId xmlns:a16="http://schemas.microsoft.com/office/drawing/2014/main" id="{504AE2E5-5F20-4631-B2AD-7FA71231C911}"/>
              </a:ext>
            </a:extLst>
          </p:cNvPr>
          <p:cNvSpPr/>
          <p:nvPr/>
        </p:nvSpPr>
        <p:spPr>
          <a:xfrm>
            <a:off x="6288523" y="3755654"/>
            <a:ext cx="2588986" cy="1825385"/>
          </a:xfrm>
          <a:prstGeom prst="ellipse">
            <a:avLst/>
          </a:prstGeom>
          <a:solidFill>
            <a:srgbClr val="D0DAD9"/>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Site Installations</a:t>
            </a:r>
          </a:p>
        </p:txBody>
      </p:sp>
      <p:sp>
        <p:nvSpPr>
          <p:cNvPr id="3" name="TextBox 2">
            <a:extLst>
              <a:ext uri="{FF2B5EF4-FFF2-40B4-BE49-F238E27FC236}">
                <a16:creationId xmlns:a16="http://schemas.microsoft.com/office/drawing/2014/main" id="{E993A11B-9715-0F4D-BAAB-A7B48B45D5E6}"/>
              </a:ext>
            </a:extLst>
          </p:cNvPr>
          <p:cNvSpPr txBox="1"/>
          <p:nvPr/>
        </p:nvSpPr>
        <p:spPr>
          <a:xfrm>
            <a:off x="1928813" y="322614"/>
            <a:ext cx="6257925" cy="646331"/>
          </a:xfrm>
          <a:prstGeom prst="rect">
            <a:avLst/>
          </a:prstGeom>
          <a:noFill/>
        </p:spPr>
        <p:txBody>
          <a:bodyPr wrap="square" rtlCol="0">
            <a:spAutoFit/>
          </a:bodyPr>
          <a:lstStyle/>
          <a:p>
            <a:r>
              <a:rPr lang="en-US" sz="3600" b="1" dirty="0">
                <a:solidFill>
                  <a:srgbClr val="C00000"/>
                </a:solidFill>
              </a:rPr>
              <a:t>‘’Total tunneling solution’’</a:t>
            </a:r>
            <a:endParaRPr lang="en-US" sz="3600" dirty="0">
              <a:solidFill>
                <a:srgbClr val="C00000"/>
              </a:solidFill>
            </a:endParaRPr>
          </a:p>
        </p:txBody>
      </p:sp>
      <p:sp>
        <p:nvSpPr>
          <p:cNvPr id="2" name="Buton acțiune: mergeți înainte sau la următorul 1">
            <a:hlinkClick r:id="rId2" action="ppaction://hlinksldjump" highlightClick="1"/>
            <a:extLst>
              <a:ext uri="{FF2B5EF4-FFF2-40B4-BE49-F238E27FC236}">
                <a16:creationId xmlns:a16="http://schemas.microsoft.com/office/drawing/2014/main" id="{7251AF6B-19F8-4D9C-933C-B3A27CAEEE0E}"/>
              </a:ext>
            </a:extLst>
          </p:cNvPr>
          <p:cNvSpPr/>
          <p:nvPr/>
        </p:nvSpPr>
        <p:spPr>
          <a:xfrm>
            <a:off x="405353" y="4449451"/>
            <a:ext cx="274320" cy="274320"/>
          </a:xfrm>
          <a:prstGeom prst="actionButtonForwardNex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uton acțiune: mergeți înainte sau la următorul 3">
            <a:hlinkClick r:id="rId3" action="ppaction://hlinksldjump" highlightClick="1"/>
            <a:extLst>
              <a:ext uri="{FF2B5EF4-FFF2-40B4-BE49-F238E27FC236}">
                <a16:creationId xmlns:a16="http://schemas.microsoft.com/office/drawing/2014/main" id="{2D3F9BC2-5FE1-4931-875C-CBC734293DC5}"/>
              </a:ext>
            </a:extLst>
          </p:cNvPr>
          <p:cNvSpPr/>
          <p:nvPr/>
        </p:nvSpPr>
        <p:spPr>
          <a:xfrm>
            <a:off x="3346515" y="4449451"/>
            <a:ext cx="274320" cy="274320"/>
          </a:xfrm>
          <a:prstGeom prst="actionButtonForwardNex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uton acțiune: mergeți înainte sau la următorul 4">
            <a:hlinkClick r:id="rId4" action="ppaction://hlinksldjump" highlightClick="1"/>
            <a:extLst>
              <a:ext uri="{FF2B5EF4-FFF2-40B4-BE49-F238E27FC236}">
                <a16:creationId xmlns:a16="http://schemas.microsoft.com/office/drawing/2014/main" id="{7E6216D8-4827-4753-AFAC-A5FCBB679038}"/>
              </a:ext>
            </a:extLst>
          </p:cNvPr>
          <p:cNvSpPr/>
          <p:nvPr/>
        </p:nvSpPr>
        <p:spPr>
          <a:xfrm>
            <a:off x="6381945" y="4449451"/>
            <a:ext cx="274320" cy="274320"/>
          </a:xfrm>
          <a:prstGeom prst="actionButtonForwardNex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1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BD7A8B-AD3C-4B34-8A95-5ABE44103EE4}"/>
              </a:ext>
            </a:extLst>
          </p:cNvPr>
          <p:cNvSpPr/>
          <p:nvPr/>
        </p:nvSpPr>
        <p:spPr>
          <a:xfrm>
            <a:off x="89229" y="4139425"/>
            <a:ext cx="9143980" cy="2452687"/>
          </a:xfrm>
          <a:prstGeom prst="rect">
            <a:avLst/>
          </a:prstGeom>
        </p:spPr>
        <p:txBody>
          <a:bodyPr vert="horz" lIns="91440" tIns="45720" rIns="91440" bIns="45720" rtlCol="0" anchor="ctr">
            <a:normAutofit/>
          </a:bodyPr>
          <a:lstStyle/>
          <a:p>
            <a:pPr defTabSz="914400">
              <a:lnSpc>
                <a:spcPct val="90000"/>
              </a:lnSpc>
              <a:spcAft>
                <a:spcPts val="600"/>
              </a:spcAft>
            </a:pPr>
            <a:r>
              <a:rPr lang="en-US" sz="2400" b="1" u="sng" dirty="0"/>
              <a:t>Concept of EPB Shield Principle of Tunnel Boring Machine </a:t>
            </a:r>
          </a:p>
          <a:p>
            <a:pPr indent="-228600" defTabSz="914400">
              <a:lnSpc>
                <a:spcPct val="90000"/>
              </a:lnSpc>
              <a:spcAft>
                <a:spcPts val="600"/>
              </a:spcAft>
              <a:buFont typeface="Arial" panose="020B0604020202020204" pitchFamily="34" charset="0"/>
              <a:buChar char="•"/>
            </a:pPr>
            <a:endParaRPr lang="en-US" sz="1500" b="1" u="sng" dirty="0"/>
          </a:p>
          <a:p>
            <a:pPr marL="285750" indent="-228600" defTabSz="914400">
              <a:lnSpc>
                <a:spcPct val="90000"/>
              </a:lnSpc>
              <a:spcAft>
                <a:spcPts val="600"/>
              </a:spcAft>
              <a:buFont typeface="Arial" panose="020B0604020202020204" pitchFamily="34" charset="0"/>
              <a:buChar char="•"/>
            </a:pPr>
            <a:r>
              <a:rPr lang="en-US" sz="1500" dirty="0"/>
              <a:t>EPB technology is fundamentally based on the use of the excavated soils as the supporting measure in the   excavation chamber. </a:t>
            </a:r>
          </a:p>
          <a:p>
            <a:pPr marL="285750" indent="-228600" defTabSz="914400">
              <a:lnSpc>
                <a:spcPct val="90000"/>
              </a:lnSpc>
              <a:spcAft>
                <a:spcPts val="600"/>
              </a:spcAft>
              <a:buFont typeface="Arial" panose="020B0604020202020204" pitchFamily="34" charset="0"/>
              <a:buChar char="•"/>
            </a:pPr>
            <a:r>
              <a:rPr lang="en-US" sz="1500" dirty="0"/>
              <a:t>Classical EPB technology has undergone crucial development during the last 10 years. The classical application range of EPB shields has been extended in cohesive soils as well as the less cohesive soils and mixed geology such as soft ground and rock. </a:t>
            </a:r>
          </a:p>
        </p:txBody>
      </p:sp>
      <p:pic>
        <p:nvPicPr>
          <p:cNvPr id="5" name="Picture 4">
            <a:extLst>
              <a:ext uri="{FF2B5EF4-FFF2-40B4-BE49-F238E27FC236}">
                <a16:creationId xmlns:a16="http://schemas.microsoft.com/office/drawing/2014/main" id="{444F3790-F964-4C69-B610-FD6AAE035269}"/>
              </a:ext>
            </a:extLst>
          </p:cNvPr>
          <p:cNvPicPr>
            <a:picLocks noChangeAspect="1"/>
          </p:cNvPicPr>
          <p:nvPr/>
        </p:nvPicPr>
        <p:blipFill>
          <a:blip r:embed="rId2"/>
          <a:stretch>
            <a:fillRect/>
          </a:stretch>
        </p:blipFill>
        <p:spPr>
          <a:xfrm>
            <a:off x="750915" y="208156"/>
            <a:ext cx="7642190" cy="4023360"/>
          </a:xfrm>
          <a:prstGeom prst="rect">
            <a:avLst/>
          </a:prstGeom>
        </p:spPr>
      </p:pic>
    </p:spTree>
    <p:extLst>
      <p:ext uri="{BB962C8B-B14F-4D97-AF65-F5344CB8AC3E}">
        <p14:creationId xmlns:p14="http://schemas.microsoft.com/office/powerpoint/2010/main" val="321656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0225F3-4B9D-494D-A6F6-AACBD573B0BB}"/>
              </a:ext>
            </a:extLst>
          </p:cNvPr>
          <p:cNvSpPr/>
          <p:nvPr/>
        </p:nvSpPr>
        <p:spPr>
          <a:xfrm>
            <a:off x="118589" y="256990"/>
            <a:ext cx="8012537" cy="461665"/>
          </a:xfrm>
          <a:prstGeom prst="rect">
            <a:avLst/>
          </a:prstGeom>
        </p:spPr>
        <p:txBody>
          <a:bodyPr wrap="square">
            <a:spAutoFit/>
          </a:bodyPr>
          <a:lstStyle/>
          <a:p>
            <a:pPr>
              <a:spcAft>
                <a:spcPts val="600"/>
              </a:spcAft>
            </a:pPr>
            <a:r>
              <a:rPr lang="en-US" sz="2400" b="1" dirty="0">
                <a:effectLst>
                  <a:outerShdw blurRad="38100" dist="38100" dir="2700000" algn="tl">
                    <a:srgbClr val="000000">
                      <a:alpha val="43137"/>
                    </a:srgbClr>
                  </a:outerShdw>
                </a:effectLst>
              </a:rPr>
              <a:t>GROUND GEOLOGY  &amp; TBMs - OPEN – CLOSE MODE:- </a:t>
            </a:r>
          </a:p>
        </p:txBody>
      </p:sp>
      <p:sp>
        <p:nvSpPr>
          <p:cNvPr id="4" name="Rectangle 3">
            <a:extLst>
              <a:ext uri="{FF2B5EF4-FFF2-40B4-BE49-F238E27FC236}">
                <a16:creationId xmlns:a16="http://schemas.microsoft.com/office/drawing/2014/main" id="{39232139-DA2E-47D8-A8F0-39E876B03BF7}"/>
              </a:ext>
            </a:extLst>
          </p:cNvPr>
          <p:cNvSpPr/>
          <p:nvPr/>
        </p:nvSpPr>
        <p:spPr>
          <a:xfrm>
            <a:off x="118589" y="721225"/>
            <a:ext cx="7759318" cy="353943"/>
          </a:xfrm>
          <a:prstGeom prst="rect">
            <a:avLst/>
          </a:prstGeom>
        </p:spPr>
        <p:txBody>
          <a:bodyPr wrap="square">
            <a:spAutoFit/>
          </a:bodyPr>
          <a:lstStyle/>
          <a:p>
            <a:r>
              <a:rPr lang="en-US" sz="1700" dirty="0"/>
              <a:t>The main characteristics of the geological formations of the drives described below:</a:t>
            </a:r>
          </a:p>
        </p:txBody>
      </p:sp>
      <p:sp>
        <p:nvSpPr>
          <p:cNvPr id="6" name="TextBox 5">
            <a:extLst>
              <a:ext uri="{FF2B5EF4-FFF2-40B4-BE49-F238E27FC236}">
                <a16:creationId xmlns:a16="http://schemas.microsoft.com/office/drawing/2014/main" id="{E6CD4CAB-3AC7-4D8E-B282-95944079ECD4}"/>
              </a:ext>
            </a:extLst>
          </p:cNvPr>
          <p:cNvSpPr txBox="1"/>
          <p:nvPr/>
        </p:nvSpPr>
        <p:spPr>
          <a:xfrm>
            <a:off x="2061432" y="1062452"/>
            <a:ext cx="4837267" cy="338554"/>
          </a:xfrm>
          <a:prstGeom prst="rect">
            <a:avLst/>
          </a:prstGeom>
          <a:noFill/>
        </p:spPr>
        <p:txBody>
          <a:bodyPr wrap="square" rtlCol="0">
            <a:spAutoFit/>
          </a:bodyPr>
          <a:lstStyle/>
          <a:p>
            <a:pPr algn="ctr"/>
            <a:r>
              <a:rPr lang="en-US" sz="1600" b="1" dirty="0"/>
              <a:t>TUNEL HOMOROD -  PROFIL GEOLOGIC</a:t>
            </a:r>
          </a:p>
        </p:txBody>
      </p:sp>
      <p:pic>
        <p:nvPicPr>
          <p:cNvPr id="7" name="Picture 6">
            <a:extLst>
              <a:ext uri="{FF2B5EF4-FFF2-40B4-BE49-F238E27FC236}">
                <a16:creationId xmlns:a16="http://schemas.microsoft.com/office/drawing/2014/main" id="{D706BB8A-C2FF-4D0B-821B-F11CED391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065" y="1416395"/>
            <a:ext cx="6858000" cy="1250588"/>
          </a:xfrm>
          <a:prstGeom prst="rect">
            <a:avLst/>
          </a:prstGeom>
        </p:spPr>
      </p:pic>
      <p:pic>
        <p:nvPicPr>
          <p:cNvPr id="8" name="Picture 7">
            <a:extLst>
              <a:ext uri="{FF2B5EF4-FFF2-40B4-BE49-F238E27FC236}">
                <a16:creationId xmlns:a16="http://schemas.microsoft.com/office/drawing/2014/main" id="{9E028352-702E-4656-AE24-E4A430250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922" y="2725829"/>
            <a:ext cx="1975247" cy="1807369"/>
          </a:xfrm>
          <a:prstGeom prst="rect">
            <a:avLst/>
          </a:prstGeom>
        </p:spPr>
      </p:pic>
      <p:pic>
        <p:nvPicPr>
          <p:cNvPr id="9" name="Picture 8">
            <a:extLst>
              <a:ext uri="{FF2B5EF4-FFF2-40B4-BE49-F238E27FC236}">
                <a16:creationId xmlns:a16="http://schemas.microsoft.com/office/drawing/2014/main" id="{D49C6748-D341-4E5D-A59F-9E40A01AC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664" y="2740115"/>
            <a:ext cx="1946672" cy="1521619"/>
          </a:xfrm>
          <a:prstGeom prst="rect">
            <a:avLst/>
          </a:prstGeom>
        </p:spPr>
      </p:pic>
      <p:pic>
        <p:nvPicPr>
          <p:cNvPr id="10" name="Picture 9">
            <a:extLst>
              <a:ext uri="{FF2B5EF4-FFF2-40B4-BE49-F238E27FC236}">
                <a16:creationId xmlns:a16="http://schemas.microsoft.com/office/drawing/2014/main" id="{BE729E1C-91B0-484C-8745-FB6A3A46DE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831" y="2877634"/>
            <a:ext cx="1900238" cy="1503760"/>
          </a:xfrm>
          <a:prstGeom prst="rect">
            <a:avLst/>
          </a:prstGeom>
        </p:spPr>
      </p:pic>
      <p:sp>
        <p:nvSpPr>
          <p:cNvPr id="12" name="TextBox 11">
            <a:extLst>
              <a:ext uri="{FF2B5EF4-FFF2-40B4-BE49-F238E27FC236}">
                <a16:creationId xmlns:a16="http://schemas.microsoft.com/office/drawing/2014/main" id="{EB69EAB1-6861-4A6B-8349-36BE3101566F}"/>
              </a:ext>
            </a:extLst>
          </p:cNvPr>
          <p:cNvSpPr txBox="1"/>
          <p:nvPr/>
        </p:nvSpPr>
        <p:spPr>
          <a:xfrm>
            <a:off x="166628" y="4785128"/>
            <a:ext cx="8810744" cy="1569660"/>
          </a:xfrm>
          <a:prstGeom prst="rect">
            <a:avLst/>
          </a:prstGeom>
          <a:noFill/>
        </p:spPr>
        <p:txBody>
          <a:bodyPr wrap="square">
            <a:spAutoFit/>
          </a:bodyPr>
          <a:lstStyle/>
          <a:p>
            <a:r>
              <a:rPr lang="en-GB" sz="1600" b="0" i="0" u="none" strike="noStrike" baseline="0" dirty="0">
                <a:solidFill>
                  <a:srgbClr val="000000"/>
                </a:solidFill>
                <a:latin typeface="Arial" panose="020B0604020202020204" pitchFamily="34" charset="0"/>
              </a:rPr>
              <a:t>Geologically, the </a:t>
            </a:r>
            <a:r>
              <a:rPr lang="en-GB" sz="1600" b="1" i="0" u="none" strike="noStrike" baseline="0" dirty="0">
                <a:solidFill>
                  <a:srgbClr val="000000"/>
                </a:solidFill>
                <a:latin typeface="Arial" panose="020B0604020202020204" pitchFamily="34" charset="0"/>
              </a:rPr>
              <a:t>Homorod tunnel </a:t>
            </a:r>
            <a:r>
              <a:rPr lang="en-GB" sz="1600" b="0" i="0" u="none" strike="noStrike" baseline="0" dirty="0">
                <a:solidFill>
                  <a:srgbClr val="000000"/>
                </a:solidFill>
                <a:latin typeface="Arial" panose="020B0604020202020204" pitchFamily="34" charset="0"/>
              </a:rPr>
              <a:t> </a:t>
            </a:r>
            <a:r>
              <a:rPr lang="en-GB" sz="1600" dirty="0">
                <a:solidFill>
                  <a:srgbClr val="000000"/>
                </a:solidFill>
                <a:latin typeface="Arial" panose="020B0604020202020204" pitchFamily="34" charset="0"/>
              </a:rPr>
              <a:t>is pictured </a:t>
            </a:r>
            <a:r>
              <a:rPr lang="en-GB" sz="1600" b="0" i="0" u="none" strike="noStrike" baseline="0" dirty="0">
                <a:solidFill>
                  <a:srgbClr val="000000"/>
                </a:solidFill>
                <a:latin typeface="Arial" panose="020B0604020202020204" pitchFamily="34" charset="0"/>
              </a:rPr>
              <a:t>as argillaceous marls that are predominantly expected in the alignment which will become a soil-like plastic paste after excavation, In the medium term, the marl behaves convergently. However, it will be stable and can mostly be excavated </a:t>
            </a:r>
            <a:r>
              <a:rPr lang="en-GB" sz="1600" b="1" i="0" u="none" strike="noStrike" baseline="0" dirty="0">
                <a:solidFill>
                  <a:srgbClr val="000000"/>
                </a:solidFill>
                <a:latin typeface="Arial" panose="020B0604020202020204" pitchFamily="34" charset="0"/>
              </a:rPr>
              <a:t>in open EPB mode. </a:t>
            </a:r>
          </a:p>
          <a:p>
            <a:r>
              <a:rPr lang="en-GB" sz="1600" b="0" i="0" u="none" strike="noStrike" baseline="0" dirty="0">
                <a:solidFill>
                  <a:srgbClr val="000000"/>
                </a:solidFill>
                <a:latin typeface="Arial" panose="020B0604020202020204" pitchFamily="34" charset="0"/>
              </a:rPr>
              <a:t>If necessary (approx. 500 m at the beginning and approx. 500 m towards the end of the advance), it is possible to rapidly change to </a:t>
            </a:r>
            <a:r>
              <a:rPr lang="en-GB" sz="1600" b="1" i="0" u="none" strike="noStrike" baseline="0" dirty="0">
                <a:solidFill>
                  <a:srgbClr val="000000"/>
                </a:solidFill>
                <a:latin typeface="Arial" panose="020B0604020202020204" pitchFamily="34" charset="0"/>
              </a:rPr>
              <a:t>closed EPB mode </a:t>
            </a:r>
            <a:r>
              <a:rPr lang="en-GB" sz="1600" b="0" i="0" u="none" strike="noStrike" baseline="0" dirty="0">
                <a:solidFill>
                  <a:srgbClr val="000000"/>
                </a:solidFill>
                <a:latin typeface="Arial" panose="020B0604020202020204" pitchFamily="34" charset="0"/>
              </a:rPr>
              <a:t>in heavily weathered zones. </a:t>
            </a:r>
            <a:endParaRPr lang="en-US" sz="1600" dirty="0"/>
          </a:p>
        </p:txBody>
      </p:sp>
    </p:spTree>
    <p:extLst>
      <p:ext uri="{BB962C8B-B14F-4D97-AF65-F5344CB8AC3E}">
        <p14:creationId xmlns:p14="http://schemas.microsoft.com/office/powerpoint/2010/main" val="11987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0225F3-4B9D-494D-A6F6-AACBD573B0BB}"/>
              </a:ext>
            </a:extLst>
          </p:cNvPr>
          <p:cNvSpPr/>
          <p:nvPr/>
        </p:nvSpPr>
        <p:spPr>
          <a:xfrm>
            <a:off x="118589" y="256990"/>
            <a:ext cx="8012537" cy="461665"/>
          </a:xfrm>
          <a:prstGeom prst="rect">
            <a:avLst/>
          </a:prstGeom>
        </p:spPr>
        <p:txBody>
          <a:bodyPr wrap="square">
            <a:spAutoFit/>
          </a:bodyPr>
          <a:lstStyle/>
          <a:p>
            <a:pPr>
              <a:spcAft>
                <a:spcPts val="600"/>
              </a:spcAft>
            </a:pPr>
            <a:r>
              <a:rPr lang="en-US" sz="2400" b="1" dirty="0">
                <a:effectLst>
                  <a:outerShdw blurRad="38100" dist="38100" dir="2700000" algn="tl">
                    <a:srgbClr val="000000">
                      <a:alpha val="43137"/>
                    </a:srgbClr>
                  </a:outerShdw>
                </a:effectLst>
              </a:rPr>
              <a:t>GROUND GEOLOGY  &amp; TBMs - OPEN – CLOSE MODE:- </a:t>
            </a:r>
          </a:p>
        </p:txBody>
      </p:sp>
      <p:sp>
        <p:nvSpPr>
          <p:cNvPr id="4" name="Rectangle 3">
            <a:extLst>
              <a:ext uri="{FF2B5EF4-FFF2-40B4-BE49-F238E27FC236}">
                <a16:creationId xmlns:a16="http://schemas.microsoft.com/office/drawing/2014/main" id="{39232139-DA2E-47D8-A8F0-39E876B03BF7}"/>
              </a:ext>
            </a:extLst>
          </p:cNvPr>
          <p:cNvSpPr/>
          <p:nvPr/>
        </p:nvSpPr>
        <p:spPr>
          <a:xfrm>
            <a:off x="118589" y="721225"/>
            <a:ext cx="7759318" cy="353943"/>
          </a:xfrm>
          <a:prstGeom prst="rect">
            <a:avLst/>
          </a:prstGeom>
        </p:spPr>
        <p:txBody>
          <a:bodyPr wrap="square">
            <a:spAutoFit/>
          </a:bodyPr>
          <a:lstStyle/>
          <a:p>
            <a:r>
              <a:rPr lang="en-US" sz="1700" dirty="0"/>
              <a:t>The main characteristics of the geological formations of the drives described below:</a:t>
            </a:r>
          </a:p>
        </p:txBody>
      </p:sp>
      <p:sp>
        <p:nvSpPr>
          <p:cNvPr id="6" name="TextBox 5">
            <a:extLst>
              <a:ext uri="{FF2B5EF4-FFF2-40B4-BE49-F238E27FC236}">
                <a16:creationId xmlns:a16="http://schemas.microsoft.com/office/drawing/2014/main" id="{E6CD4CAB-3AC7-4D8E-B282-95944079ECD4}"/>
              </a:ext>
            </a:extLst>
          </p:cNvPr>
          <p:cNvSpPr txBox="1"/>
          <p:nvPr/>
        </p:nvSpPr>
        <p:spPr>
          <a:xfrm>
            <a:off x="2061432" y="1062452"/>
            <a:ext cx="4837267" cy="338554"/>
          </a:xfrm>
          <a:prstGeom prst="rect">
            <a:avLst/>
          </a:prstGeom>
          <a:noFill/>
        </p:spPr>
        <p:txBody>
          <a:bodyPr wrap="square" rtlCol="0">
            <a:spAutoFit/>
          </a:bodyPr>
          <a:lstStyle/>
          <a:p>
            <a:pPr algn="ctr"/>
            <a:r>
              <a:rPr lang="en-US" sz="1600" b="1" dirty="0"/>
              <a:t>TUNEL ORMENIS -  PROFIL GEOLOGIC</a:t>
            </a:r>
          </a:p>
        </p:txBody>
      </p:sp>
      <p:sp>
        <p:nvSpPr>
          <p:cNvPr id="12" name="TextBox 11">
            <a:extLst>
              <a:ext uri="{FF2B5EF4-FFF2-40B4-BE49-F238E27FC236}">
                <a16:creationId xmlns:a16="http://schemas.microsoft.com/office/drawing/2014/main" id="{EB69EAB1-6861-4A6B-8349-36BE3101566F}"/>
              </a:ext>
            </a:extLst>
          </p:cNvPr>
          <p:cNvSpPr txBox="1"/>
          <p:nvPr/>
        </p:nvSpPr>
        <p:spPr>
          <a:xfrm>
            <a:off x="118589" y="3726876"/>
            <a:ext cx="8914562" cy="2308324"/>
          </a:xfrm>
          <a:prstGeom prst="rect">
            <a:avLst/>
          </a:prstGeom>
          <a:noFill/>
        </p:spPr>
        <p:txBody>
          <a:bodyPr wrap="square">
            <a:spAutoFit/>
          </a:bodyPr>
          <a:lstStyle/>
          <a:p>
            <a:r>
              <a:rPr lang="en-GB" sz="1800" b="0" i="0" u="none" strike="noStrike" baseline="0" dirty="0">
                <a:solidFill>
                  <a:srgbClr val="000000"/>
                </a:solidFill>
                <a:latin typeface="Arial" panose="020B0604020202020204" pitchFamily="34" charset="0"/>
              </a:rPr>
              <a:t>In </a:t>
            </a:r>
            <a:r>
              <a:rPr lang="en-GB" sz="1800" b="1" i="0" u="none" strike="noStrike" baseline="0" dirty="0">
                <a:solidFill>
                  <a:srgbClr val="000000"/>
                </a:solidFill>
                <a:latin typeface="Arial" panose="020B0604020202020204" pitchFamily="34" charset="0"/>
              </a:rPr>
              <a:t>Ormenis tunnel </a:t>
            </a:r>
            <a:r>
              <a:rPr lang="en-GB" dirty="0">
                <a:solidFill>
                  <a:srgbClr val="000000"/>
                </a:solidFill>
                <a:latin typeface="Arial" panose="020B0604020202020204" pitchFamily="34" charset="0"/>
              </a:rPr>
              <a:t>the </a:t>
            </a:r>
            <a:r>
              <a:rPr lang="en-GB" sz="1800" b="0" i="0" u="none" strike="noStrike" baseline="0" dirty="0">
                <a:solidFill>
                  <a:srgbClr val="000000"/>
                </a:solidFill>
                <a:latin typeface="Arial" panose="020B0604020202020204" pitchFamily="34" charset="0"/>
              </a:rPr>
              <a:t>weathered mudstones and fault zones, the first 0.5 km should be excavated </a:t>
            </a:r>
            <a:r>
              <a:rPr lang="en-GB" sz="1800" b="1" i="0" u="none" strike="noStrike" baseline="0" dirty="0">
                <a:solidFill>
                  <a:srgbClr val="000000"/>
                </a:solidFill>
                <a:latin typeface="Arial" panose="020B0604020202020204" pitchFamily="34" charset="0"/>
              </a:rPr>
              <a:t>in closed EPB mode</a:t>
            </a:r>
            <a:r>
              <a:rPr lang="en-GB" sz="1800" b="0" i="0" u="none" strike="noStrike" baseline="0" dirty="0">
                <a:solidFill>
                  <a:srgbClr val="000000"/>
                </a:solidFill>
                <a:latin typeface="Arial" panose="020B0604020202020204" pitchFamily="34" charset="0"/>
              </a:rPr>
              <a:t>. Approximately 4.0 km of the 5.5 km of the middle section could be excavated </a:t>
            </a:r>
            <a:r>
              <a:rPr lang="en-GB" sz="1800" b="1" i="0" u="none" strike="noStrike" baseline="0" dirty="0">
                <a:solidFill>
                  <a:srgbClr val="000000"/>
                </a:solidFill>
                <a:latin typeface="Arial" panose="020B0604020202020204" pitchFamily="34" charset="0"/>
              </a:rPr>
              <a:t>in open mode</a:t>
            </a:r>
            <a:r>
              <a:rPr lang="en-GB" sz="1800" b="0" i="0" u="none" strike="noStrike" baseline="0" dirty="0">
                <a:solidFill>
                  <a:srgbClr val="000000"/>
                </a:solidFill>
                <a:latin typeface="Arial" panose="020B0604020202020204" pitchFamily="34" charset="0"/>
              </a:rPr>
              <a:t> with belt discharge, and the last 0.5 km again </a:t>
            </a:r>
            <a:r>
              <a:rPr lang="en-GB" sz="1800" b="1" i="0" u="none" strike="noStrike" baseline="0" dirty="0">
                <a:solidFill>
                  <a:srgbClr val="000000"/>
                </a:solidFill>
                <a:latin typeface="Arial" panose="020B0604020202020204" pitchFamily="34" charset="0"/>
              </a:rPr>
              <a:t>in closed EPB mode</a:t>
            </a:r>
            <a:r>
              <a:rPr lang="en-GB" sz="1800" b="0" i="0" u="none" strike="noStrike" baseline="0" dirty="0">
                <a:solidFill>
                  <a:srgbClr val="000000"/>
                </a:solidFill>
                <a:latin typeface="Arial" panose="020B0604020202020204" pitchFamily="34" charset="0"/>
              </a:rPr>
              <a:t>. However, considering  </a:t>
            </a:r>
            <a:r>
              <a:rPr lang="en-GB" dirty="0">
                <a:solidFill>
                  <a:srgbClr val="000000"/>
                </a:solidFill>
                <a:latin typeface="Arial" panose="020B0604020202020204" pitchFamily="34" charset="0"/>
              </a:rPr>
              <a:t>the trachyte zone (medium to hard rock)</a:t>
            </a:r>
            <a:r>
              <a:rPr lang="en-GB" sz="1800" b="0" i="0" u="none" strike="noStrike" baseline="0" dirty="0">
                <a:solidFill>
                  <a:srgbClr val="000000"/>
                </a:solidFill>
                <a:latin typeface="Arial" panose="020B0604020202020204" pitchFamily="34" charset="0"/>
              </a:rPr>
              <a:t> we selected a rather classic </a:t>
            </a:r>
            <a:r>
              <a:rPr lang="en-GB" sz="1800" b="1" i="0" u="none" strike="noStrike" baseline="0" dirty="0">
                <a:solidFill>
                  <a:srgbClr val="000000"/>
                </a:solidFill>
                <a:latin typeface="Arial" panose="020B0604020202020204" pitchFamily="34" charset="0"/>
              </a:rPr>
              <a:t>EPB TBM but Hard rock oriented</a:t>
            </a:r>
            <a:r>
              <a:rPr lang="el-GR" sz="1800" b="1" i="0" u="none" strike="noStrike" baseline="0"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c</a:t>
            </a:r>
            <a:r>
              <a:rPr lang="en-US" sz="1800" b="1" i="0" u="none" strike="noStrike" baseline="0" dirty="0">
                <a:solidFill>
                  <a:srgbClr val="000000"/>
                </a:solidFill>
                <a:latin typeface="Arial" panose="020B0604020202020204" pitchFamily="34" charset="0"/>
              </a:rPr>
              <a:t>utterhead design</a:t>
            </a:r>
            <a:r>
              <a:rPr lang="en-GB" sz="1800" b="0" i="0" u="none" strike="noStrike" baseline="0" dirty="0">
                <a:solidFill>
                  <a:srgbClr val="000000"/>
                </a:solidFill>
                <a:latin typeface="Arial" panose="020B0604020202020204" pitchFamily="34" charset="0"/>
              </a:rPr>
              <a:t>, which can react more flexibly driving through soil conditions and at the same time able to pass through more rocky material and face any event of unforeseen fault zones.</a:t>
            </a:r>
            <a:endParaRPr lang="en-US" sz="1600" dirty="0"/>
          </a:p>
        </p:txBody>
      </p:sp>
      <p:pic>
        <p:nvPicPr>
          <p:cNvPr id="11" name="Picture 10">
            <a:extLst>
              <a:ext uri="{FF2B5EF4-FFF2-40B4-BE49-F238E27FC236}">
                <a16:creationId xmlns:a16="http://schemas.microsoft.com/office/drawing/2014/main" id="{9223C1FD-42C5-4438-A675-143890EBC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849" y="1430857"/>
            <a:ext cx="6858000" cy="1733824"/>
          </a:xfrm>
          <a:prstGeom prst="rect">
            <a:avLst/>
          </a:prstGeom>
        </p:spPr>
      </p:pic>
    </p:spTree>
    <p:extLst>
      <p:ext uri="{BB962C8B-B14F-4D97-AF65-F5344CB8AC3E}">
        <p14:creationId xmlns:p14="http://schemas.microsoft.com/office/powerpoint/2010/main" val="227759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DAA-AEA9-480B-9AA8-C1B94CDCB3D3}"/>
              </a:ext>
            </a:extLst>
          </p:cNvPr>
          <p:cNvSpPr>
            <a:spLocks noGrp="1"/>
          </p:cNvSpPr>
          <p:nvPr>
            <p:ph type="title"/>
          </p:nvPr>
        </p:nvSpPr>
        <p:spPr>
          <a:xfrm>
            <a:off x="264696" y="92340"/>
            <a:ext cx="7886700" cy="768810"/>
          </a:xfrm>
        </p:spPr>
        <p:txBody>
          <a:bodyPr>
            <a:normAutofit/>
          </a:bodyPr>
          <a:lstStyle/>
          <a:p>
            <a:r>
              <a:rPr lang="en-US" sz="3200" dirty="0">
                <a:latin typeface="+mn-lt"/>
              </a:rPr>
              <a:t>TBM Parameters</a:t>
            </a:r>
          </a:p>
        </p:txBody>
      </p:sp>
      <p:pic>
        <p:nvPicPr>
          <p:cNvPr id="4" name="Picture 3">
            <a:extLst>
              <a:ext uri="{FF2B5EF4-FFF2-40B4-BE49-F238E27FC236}">
                <a16:creationId xmlns:a16="http://schemas.microsoft.com/office/drawing/2014/main" id="{2F533D93-F189-4E4C-916F-B9D3FF1D3AEB}"/>
              </a:ext>
            </a:extLst>
          </p:cNvPr>
          <p:cNvPicPr>
            <a:picLocks noChangeAspect="1"/>
          </p:cNvPicPr>
          <p:nvPr/>
        </p:nvPicPr>
        <p:blipFill rotWithShape="1">
          <a:blip r:embed="rId2"/>
          <a:srcRect r="33202"/>
          <a:stretch/>
        </p:blipFill>
        <p:spPr>
          <a:xfrm>
            <a:off x="3553326" y="806614"/>
            <a:ext cx="5382125" cy="3033169"/>
          </a:xfrm>
          <a:prstGeom prst="rect">
            <a:avLst/>
          </a:prstGeom>
        </p:spPr>
      </p:pic>
      <p:sp>
        <p:nvSpPr>
          <p:cNvPr id="6" name="Rectangle 5">
            <a:extLst>
              <a:ext uri="{FF2B5EF4-FFF2-40B4-BE49-F238E27FC236}">
                <a16:creationId xmlns:a16="http://schemas.microsoft.com/office/drawing/2014/main" id="{7A5A264F-D717-497C-BAC4-00794EED34C4}"/>
              </a:ext>
            </a:extLst>
          </p:cNvPr>
          <p:cNvSpPr/>
          <p:nvPr/>
        </p:nvSpPr>
        <p:spPr>
          <a:xfrm>
            <a:off x="3609474" y="3941802"/>
            <a:ext cx="5269830" cy="327782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400" b="1" dirty="0"/>
              <a:t>Screw Conveyor Dia.:		                1150 mm</a:t>
            </a:r>
          </a:p>
          <a:p>
            <a:pPr marL="285750" indent="-285750">
              <a:lnSpc>
                <a:spcPct val="150000"/>
              </a:lnSpc>
              <a:buFont typeface="Wingdings" panose="05000000000000000000" pitchFamily="2" charset="2"/>
              <a:buChar char="Ø"/>
            </a:pPr>
            <a:r>
              <a:rPr lang="en-US" sz="1400" b="1" dirty="0"/>
              <a:t>Breakout torque:</a:t>
            </a:r>
            <a:r>
              <a:rPr lang="el-GR" sz="1400" b="1" dirty="0"/>
              <a:t>     </a:t>
            </a:r>
            <a:r>
              <a:rPr lang="en-US" sz="1400" b="1" dirty="0"/>
              <a:t>			               22103 </a:t>
            </a:r>
            <a:r>
              <a:rPr lang="en-US" sz="1400" b="1" dirty="0" err="1"/>
              <a:t>kNm</a:t>
            </a:r>
            <a:r>
              <a:rPr lang="en-US" sz="1400" b="1" dirty="0"/>
              <a:t> </a:t>
            </a:r>
          </a:p>
          <a:p>
            <a:pPr marL="285750" indent="-285750">
              <a:lnSpc>
                <a:spcPct val="150000"/>
              </a:lnSpc>
              <a:buFont typeface="Wingdings" panose="05000000000000000000" pitchFamily="2" charset="2"/>
              <a:buChar char="Ø"/>
            </a:pPr>
            <a:r>
              <a:rPr lang="en-GB" sz="1400" b="1" dirty="0"/>
              <a:t>Max operating pressure (on axis)</a:t>
            </a:r>
            <a:r>
              <a:rPr lang="en-US" sz="1400" b="1" dirty="0"/>
              <a:t>:</a:t>
            </a:r>
            <a:r>
              <a:rPr lang="el-GR" sz="1400" b="1" dirty="0"/>
              <a:t>               </a:t>
            </a:r>
            <a:r>
              <a:rPr lang="en-US" sz="1400" b="1" dirty="0"/>
              <a:t>3,0 bar</a:t>
            </a:r>
          </a:p>
          <a:p>
            <a:pPr marL="285750" lvl="1" indent="-285750">
              <a:lnSpc>
                <a:spcPct val="150000"/>
              </a:lnSpc>
              <a:buFont typeface="Wingdings" panose="05000000000000000000" pitchFamily="2" charset="2"/>
              <a:buChar char="Ø"/>
            </a:pPr>
            <a:r>
              <a:rPr lang="en-GB" sz="1400" b="1" dirty="0"/>
              <a:t>Total TBM length</a:t>
            </a:r>
            <a:r>
              <a:rPr lang="tr-TR" sz="1400" b="1" dirty="0"/>
              <a:t>:</a:t>
            </a:r>
            <a:r>
              <a:rPr lang="en-GB" sz="1400" b="1" dirty="0"/>
              <a:t>             </a:t>
            </a:r>
            <a:r>
              <a:rPr lang="el-GR" sz="1400" b="1" dirty="0"/>
              <a:t>                               </a:t>
            </a:r>
            <a:r>
              <a:rPr lang="en-GB" sz="1400" b="1" dirty="0"/>
              <a:t>1</a:t>
            </a:r>
            <a:r>
              <a:rPr lang="tr-TR" sz="1400" b="1" dirty="0"/>
              <a:t>0</a:t>
            </a:r>
            <a:r>
              <a:rPr lang="en-GB" sz="1400" b="1" dirty="0"/>
              <a:t>5 </a:t>
            </a:r>
            <a:r>
              <a:rPr lang="tr-TR" sz="1400" b="1" dirty="0"/>
              <a:t>m</a:t>
            </a:r>
          </a:p>
          <a:p>
            <a:pPr marL="285750" lvl="1" indent="-285750">
              <a:lnSpc>
                <a:spcPct val="150000"/>
              </a:lnSpc>
              <a:buFont typeface="Wingdings" panose="05000000000000000000" pitchFamily="2" charset="2"/>
              <a:buChar char="Ø"/>
            </a:pPr>
            <a:r>
              <a:rPr lang="tr-TR" sz="1400" b="1" dirty="0"/>
              <a:t>Max rotation speed: </a:t>
            </a:r>
            <a:r>
              <a:rPr lang="en-GB" sz="1400" b="1" dirty="0"/>
              <a:t>                     </a:t>
            </a:r>
            <a:r>
              <a:rPr lang="el-GR" sz="1400" b="1" dirty="0"/>
              <a:t>        </a:t>
            </a:r>
            <a:r>
              <a:rPr lang="en-US" sz="1400" b="1" dirty="0"/>
              <a:t>    </a:t>
            </a:r>
            <a:r>
              <a:rPr lang="el-GR" sz="1400" b="1" dirty="0"/>
              <a:t>     </a:t>
            </a:r>
            <a:r>
              <a:rPr lang="tr-TR" sz="1400" b="1" dirty="0"/>
              <a:t>4.</a:t>
            </a:r>
            <a:r>
              <a:rPr lang="en-US" sz="1400" b="1" dirty="0"/>
              <a:t>1</a:t>
            </a:r>
            <a:r>
              <a:rPr lang="tr-TR" sz="1400" b="1" dirty="0"/>
              <a:t> RPM</a:t>
            </a:r>
          </a:p>
          <a:p>
            <a:pPr marL="285750" indent="-285750">
              <a:lnSpc>
                <a:spcPct val="150000"/>
              </a:lnSpc>
              <a:buFont typeface="Wingdings" panose="05000000000000000000" pitchFamily="2" charset="2"/>
              <a:buChar char="Ø"/>
            </a:pPr>
            <a:r>
              <a:rPr lang="en-US" sz="1400" b="1" dirty="0"/>
              <a:t>Maximum thrust force: 		   </a:t>
            </a:r>
            <a:r>
              <a:rPr lang="el-GR" sz="1400" b="1" dirty="0"/>
              <a:t>     </a:t>
            </a:r>
            <a:r>
              <a:rPr lang="en-US" sz="1400" b="1" dirty="0"/>
              <a:t>       84736 </a:t>
            </a:r>
            <a:r>
              <a:rPr lang="en-US" sz="1400" b="1" dirty="0" err="1"/>
              <a:t>kN</a:t>
            </a:r>
            <a:r>
              <a:rPr lang="en-US" sz="1400" b="1" dirty="0"/>
              <a:t> (19 Double) </a:t>
            </a:r>
          </a:p>
          <a:p>
            <a:pPr marL="285750" indent="-285750">
              <a:lnSpc>
                <a:spcPct val="150000"/>
              </a:lnSpc>
              <a:buFont typeface="Wingdings" panose="05000000000000000000" pitchFamily="2" charset="2"/>
              <a:buChar char="Ø"/>
            </a:pPr>
            <a:r>
              <a:rPr lang="en-US" sz="1400" b="1" dirty="0"/>
              <a:t>Main Drive Electrical power</a:t>
            </a:r>
            <a:r>
              <a:rPr lang="tr-TR" sz="1400" b="1" dirty="0"/>
              <a:t>: </a:t>
            </a:r>
            <a:r>
              <a:rPr lang="en-GB" sz="1400" b="1" dirty="0"/>
              <a:t>                </a:t>
            </a:r>
            <a:r>
              <a:rPr lang="el-GR" sz="1400" b="1" dirty="0"/>
              <a:t>    </a:t>
            </a:r>
            <a:r>
              <a:rPr lang="en-US" sz="1400" b="1" dirty="0"/>
              <a:t>   360</a:t>
            </a:r>
            <a:r>
              <a:rPr lang="tr-TR" sz="1400" b="1" dirty="0"/>
              <a:t>0 kW</a:t>
            </a:r>
            <a:r>
              <a:rPr lang="en-US" sz="1400" b="1" dirty="0"/>
              <a:t> (200 kW x 18)</a:t>
            </a:r>
          </a:p>
          <a:p>
            <a:pPr marL="285750" indent="-285750">
              <a:lnSpc>
                <a:spcPct val="150000"/>
              </a:lnSpc>
              <a:buFont typeface="Wingdings" panose="05000000000000000000" pitchFamily="2" charset="2"/>
              <a:buChar char="Ø"/>
            </a:pPr>
            <a:r>
              <a:rPr lang="en-US" sz="1400" b="1" dirty="0"/>
              <a:t>Primary Voltage:				   20 kV</a:t>
            </a:r>
          </a:p>
          <a:p>
            <a:pPr marL="285750" indent="-285750">
              <a:lnSpc>
                <a:spcPct val="150000"/>
              </a:lnSpc>
              <a:buFont typeface="Wingdings" panose="05000000000000000000" pitchFamily="2" charset="2"/>
              <a:buChar char="Ø"/>
            </a:pPr>
            <a:endParaRPr lang="tr-TR" sz="1400" b="1" dirty="0"/>
          </a:p>
          <a:p>
            <a:endParaRPr lang="en-US" b="1" dirty="0"/>
          </a:p>
        </p:txBody>
      </p:sp>
      <p:sp>
        <p:nvSpPr>
          <p:cNvPr id="7" name="Rectangle 6">
            <a:extLst>
              <a:ext uri="{FF2B5EF4-FFF2-40B4-BE49-F238E27FC236}">
                <a16:creationId xmlns:a16="http://schemas.microsoft.com/office/drawing/2014/main" id="{4BB060BF-BD1A-4FDC-A066-947733895848}"/>
              </a:ext>
            </a:extLst>
          </p:cNvPr>
          <p:cNvSpPr/>
          <p:nvPr/>
        </p:nvSpPr>
        <p:spPr>
          <a:xfrm>
            <a:off x="264696" y="4067772"/>
            <a:ext cx="3327755" cy="2246769"/>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400" b="1" dirty="0"/>
              <a:t>Excavation Diameter: 9.8 m</a:t>
            </a:r>
            <a:endParaRPr lang="el-GR" sz="1400" b="1" dirty="0"/>
          </a:p>
          <a:p>
            <a:pPr marL="285750" indent="-285750">
              <a:lnSpc>
                <a:spcPct val="150000"/>
              </a:lnSpc>
              <a:buFont typeface="Wingdings" panose="05000000000000000000" pitchFamily="2" charset="2"/>
              <a:buChar char="Ø"/>
            </a:pPr>
            <a:r>
              <a:rPr lang="en-US" sz="1400" b="1" dirty="0"/>
              <a:t>Center – Double Disc cutters: 4 No</a:t>
            </a:r>
            <a:endParaRPr lang="el-GR" sz="1400" b="1" dirty="0"/>
          </a:p>
          <a:p>
            <a:pPr marL="285750" indent="-285750">
              <a:lnSpc>
                <a:spcPct val="150000"/>
              </a:lnSpc>
              <a:buFont typeface="Wingdings" panose="05000000000000000000" pitchFamily="2" charset="2"/>
              <a:buChar char="Ø"/>
            </a:pPr>
            <a:r>
              <a:rPr lang="tr-TR" sz="1400" b="1" dirty="0"/>
              <a:t>Face</a:t>
            </a:r>
            <a:r>
              <a:rPr lang="en-GB" sz="1400" b="1" dirty="0"/>
              <a:t> </a:t>
            </a:r>
            <a:r>
              <a:rPr lang="en-US" sz="1400" b="1" dirty="0"/>
              <a:t>– Single Disc cutters: 38 No </a:t>
            </a:r>
          </a:p>
          <a:p>
            <a:pPr marL="285750" indent="-285750">
              <a:lnSpc>
                <a:spcPct val="150000"/>
              </a:lnSpc>
              <a:buFont typeface="Wingdings" panose="05000000000000000000" pitchFamily="2" charset="2"/>
              <a:buChar char="Ø"/>
            </a:pPr>
            <a:r>
              <a:rPr lang="tr-TR" sz="1400" b="1" dirty="0"/>
              <a:t>Gauge – Single Disc cutters</a:t>
            </a:r>
            <a:r>
              <a:rPr lang="en-US" sz="1400" b="1" dirty="0"/>
              <a:t>: 15 No</a:t>
            </a:r>
          </a:p>
          <a:p>
            <a:pPr marL="285750" indent="-285750">
              <a:lnSpc>
                <a:spcPct val="150000"/>
              </a:lnSpc>
              <a:buFont typeface="Wingdings" panose="05000000000000000000" pitchFamily="2" charset="2"/>
              <a:buChar char="Ø"/>
            </a:pPr>
            <a:r>
              <a:rPr lang="en-GB" sz="1400" b="1" dirty="0"/>
              <a:t>Scrapers: Approx. 108</a:t>
            </a:r>
          </a:p>
          <a:p>
            <a:pPr marL="285750" indent="-285750">
              <a:lnSpc>
                <a:spcPct val="150000"/>
              </a:lnSpc>
              <a:buFont typeface="Wingdings" panose="05000000000000000000" pitchFamily="2" charset="2"/>
              <a:buChar char="Ø"/>
            </a:pPr>
            <a:r>
              <a:rPr lang="en-GB" sz="1400" b="1" dirty="0"/>
              <a:t>Buckets lips: 8+8 No</a:t>
            </a:r>
          </a:p>
          <a:p>
            <a:endParaRPr lang="en-GB" sz="1400" b="1" dirty="0"/>
          </a:p>
        </p:txBody>
      </p:sp>
      <p:pic>
        <p:nvPicPr>
          <p:cNvPr id="10" name="Picture 9">
            <a:extLst>
              <a:ext uri="{FF2B5EF4-FFF2-40B4-BE49-F238E27FC236}">
                <a16:creationId xmlns:a16="http://schemas.microsoft.com/office/drawing/2014/main" id="{29DDEFA5-C583-4E79-9ED6-497EA8ABB63D}"/>
              </a:ext>
            </a:extLst>
          </p:cNvPr>
          <p:cNvPicPr>
            <a:picLocks noChangeAspect="1"/>
          </p:cNvPicPr>
          <p:nvPr/>
        </p:nvPicPr>
        <p:blipFill>
          <a:blip r:embed="rId3"/>
          <a:stretch>
            <a:fillRect/>
          </a:stretch>
        </p:blipFill>
        <p:spPr>
          <a:xfrm>
            <a:off x="208548" y="806614"/>
            <a:ext cx="3344778" cy="3261158"/>
          </a:xfrm>
          <a:prstGeom prst="rect">
            <a:avLst/>
          </a:prstGeom>
        </p:spPr>
      </p:pic>
    </p:spTree>
    <p:extLst>
      <p:ext uri="{BB962C8B-B14F-4D97-AF65-F5344CB8AC3E}">
        <p14:creationId xmlns:p14="http://schemas.microsoft.com/office/powerpoint/2010/main" val="421397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HK_en">
  <a:themeElements>
    <a:clrScheme name="Herrenknecht">
      <a:dk1>
        <a:srgbClr val="000000"/>
      </a:dk1>
      <a:lt1>
        <a:srgbClr val="FFFFFF"/>
      </a:lt1>
      <a:dk2>
        <a:srgbClr val="000000"/>
      </a:dk2>
      <a:lt2>
        <a:srgbClr val="D8D8D8"/>
      </a:lt2>
      <a:accent1>
        <a:srgbClr val="009836"/>
      </a:accent1>
      <a:accent2>
        <a:srgbClr val="66C186"/>
      </a:accent2>
      <a:accent3>
        <a:srgbClr val="B2E0C2"/>
      </a:accent3>
      <a:accent4>
        <a:srgbClr val="004D95"/>
      </a:accent4>
      <a:accent5>
        <a:srgbClr val="66B5E0"/>
      </a:accent5>
      <a:accent6>
        <a:srgbClr val="CCE6F5"/>
      </a:accent6>
      <a:hlink>
        <a:srgbClr val="0000FF"/>
      </a:hlink>
      <a:folHlink>
        <a:srgbClr val="800080"/>
      </a:folHlink>
    </a:clrScheme>
    <a:fontScheme name="Herrenknecht">
      <a:majorFont>
        <a:latin typeface="Arial"/>
        <a:ea typeface=""/>
        <a:cs typeface=""/>
      </a:majorFont>
      <a:minorFont>
        <a:latin typeface="Lucida Sans Unicod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600" dirty="0" smtClean="0">
            <a:solidFill>
              <a:srgbClr val="58585A"/>
            </a:solidFill>
            <a:latin typeface="+mj-lt"/>
          </a:defRPr>
        </a:defPPr>
      </a:lst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1080</TotalTime>
  <Words>1570</Words>
  <Application>Microsoft Macintosh PowerPoint</Application>
  <PresentationFormat>On-screen Show (4:3)</PresentationFormat>
  <Paragraphs>153</Paragraphs>
  <Slides>39</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Calibri Light</vt:lpstr>
      <vt:lpstr>Lucida Sans Unicode</vt:lpstr>
      <vt:lpstr>Open Sans</vt:lpstr>
      <vt:lpstr>Wingdings</vt:lpstr>
      <vt:lpstr>Wingdings 3</vt:lpstr>
      <vt:lpstr>HK_en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TBM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Tunnel Belt Conveyor System</vt:lpstr>
      <vt:lpstr>PowerPoint Presentation</vt:lpstr>
      <vt:lpstr>PowerPoint Presentation</vt:lpstr>
      <vt:lpstr>PowerPoint Presentation</vt:lpstr>
      <vt:lpstr>Discharge belt conveyor</vt:lpstr>
      <vt:lpstr>MSV (Multi Service Vehicle):</vt:lpstr>
      <vt:lpstr>PowerPoint Presentation</vt:lpstr>
      <vt:lpstr>PowerPoint Presentation</vt:lpstr>
      <vt:lpstr>PowerPoint Presentation</vt:lpstr>
      <vt:lpstr>PowerPoint Presentation</vt:lpstr>
      <vt:lpstr>Containerized Modular Grout Mixing Plant:</vt:lpstr>
      <vt:lpstr>Grout Mixing Plant</vt:lpstr>
      <vt:lpstr>Grout Set up - Pipes and FO Cable between TBM and mixing plant </vt:lpstr>
      <vt:lpstr>Grout Mixing Plant– B component:</vt:lpstr>
      <vt:lpstr>Grout Mixing Plant – Silos Set up:</vt:lpstr>
      <vt:lpstr>Ventilation Axial Flow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d3 d3</dc:creator>
  <cp:lastModifiedBy>Microsoft Office User</cp:lastModifiedBy>
  <cp:revision>984</cp:revision>
  <cp:lastPrinted>2018-08-01T10:47:21Z</cp:lastPrinted>
  <dcterms:created xsi:type="dcterms:W3CDTF">2016-10-10T07:23:38Z</dcterms:created>
  <dcterms:modified xsi:type="dcterms:W3CDTF">2021-07-26T04:55:07Z</dcterms:modified>
</cp:coreProperties>
</file>