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4" r:id="rId2"/>
  </p:sldIdLst>
  <p:sldSz cx="12801600" cy="9601200" type="A3"/>
  <p:notesSz cx="6858000" cy="9144000"/>
  <p:defaultTextStyle>
    <a:defPPr>
      <a:defRPr lang="en-US"/>
    </a:defPPr>
    <a:lvl1pPr marL="0" algn="l" defTabSz="1279852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39926" algn="l" defTabSz="1279852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79852" algn="l" defTabSz="1279852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19778" algn="l" defTabSz="1279852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59705" algn="l" defTabSz="1279852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199631" algn="l" defTabSz="1279852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39559" algn="l" defTabSz="1279852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79485" algn="l" defTabSz="1279852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19411" algn="l" defTabSz="1279852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771" autoAdjust="0"/>
    <p:restoredTop sz="94660"/>
  </p:normalViewPr>
  <p:slideViewPr>
    <p:cSldViewPr>
      <p:cViewPr>
        <p:scale>
          <a:sx n="75" d="100"/>
          <a:sy n="75" d="100"/>
        </p:scale>
        <p:origin x="-498" y="-288"/>
      </p:cViewPr>
      <p:guideLst>
        <p:guide orient="horz" pos="3024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2982599"/>
            <a:ext cx="10881360" cy="205803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399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798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197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597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199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395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79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19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95062-3328-4A16-A27B-2E12B2080866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60DA5-F127-460C-B6FF-4A39F927A5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95062-3328-4A16-A27B-2E12B2080866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60DA5-F127-460C-B6FF-4A39F927A5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81160" y="384497"/>
            <a:ext cx="2880360" cy="819213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080" y="384497"/>
            <a:ext cx="8427720" cy="819213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95062-3328-4A16-A27B-2E12B2080866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60DA5-F127-460C-B6FF-4A39F927A5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95062-3328-4A16-A27B-2E12B2080866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60DA5-F127-460C-B6FF-4A39F927A5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238" y="6169664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238" y="4069400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39926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79852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197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5970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19963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3955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7948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1941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95062-3328-4A16-A27B-2E12B2080866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60DA5-F127-460C-B6FF-4A39F927A5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080" y="2240282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7480" y="2240282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95062-3328-4A16-A27B-2E12B2080866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60DA5-F127-460C-B6FF-4A39F927A5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39926" indent="0">
              <a:buNone/>
              <a:defRPr sz="2800" b="1"/>
            </a:lvl2pPr>
            <a:lvl3pPr marL="1279852" indent="0">
              <a:buNone/>
              <a:defRPr sz="2500" b="1"/>
            </a:lvl3pPr>
            <a:lvl4pPr marL="1919778" indent="0">
              <a:buNone/>
              <a:defRPr sz="2200" b="1"/>
            </a:lvl4pPr>
            <a:lvl5pPr marL="2559705" indent="0">
              <a:buNone/>
              <a:defRPr sz="2200" b="1"/>
            </a:lvl5pPr>
            <a:lvl6pPr marL="3199631" indent="0">
              <a:buNone/>
              <a:defRPr sz="2200" b="1"/>
            </a:lvl6pPr>
            <a:lvl7pPr marL="3839559" indent="0">
              <a:buNone/>
              <a:defRPr sz="2200" b="1"/>
            </a:lvl7pPr>
            <a:lvl8pPr marL="4479485" indent="0">
              <a:buNone/>
              <a:defRPr sz="2200" b="1"/>
            </a:lvl8pPr>
            <a:lvl9pPr marL="5119411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9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39926" indent="0">
              <a:buNone/>
              <a:defRPr sz="2800" b="1"/>
            </a:lvl2pPr>
            <a:lvl3pPr marL="1279852" indent="0">
              <a:buNone/>
              <a:defRPr sz="2500" b="1"/>
            </a:lvl3pPr>
            <a:lvl4pPr marL="1919778" indent="0">
              <a:buNone/>
              <a:defRPr sz="2200" b="1"/>
            </a:lvl4pPr>
            <a:lvl5pPr marL="2559705" indent="0">
              <a:buNone/>
              <a:defRPr sz="2200" b="1"/>
            </a:lvl5pPr>
            <a:lvl6pPr marL="3199631" indent="0">
              <a:buNone/>
              <a:defRPr sz="2200" b="1"/>
            </a:lvl6pPr>
            <a:lvl7pPr marL="3839559" indent="0">
              <a:buNone/>
              <a:defRPr sz="2200" b="1"/>
            </a:lvl7pPr>
            <a:lvl8pPr marL="4479485" indent="0">
              <a:buNone/>
              <a:defRPr sz="2200" b="1"/>
            </a:lvl8pPr>
            <a:lvl9pPr marL="5119411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9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95062-3328-4A16-A27B-2E12B2080866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60DA5-F127-460C-B6FF-4A39F927A5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95062-3328-4A16-A27B-2E12B2080866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60DA5-F127-460C-B6FF-4A39F927A5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95062-3328-4A16-A27B-2E12B2080866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60DA5-F127-460C-B6FF-4A39F927A5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2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0" y="382272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2" y="2009142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39926" indent="0">
              <a:buNone/>
              <a:defRPr sz="1700"/>
            </a:lvl2pPr>
            <a:lvl3pPr marL="1279852" indent="0">
              <a:buNone/>
              <a:defRPr sz="1400"/>
            </a:lvl3pPr>
            <a:lvl4pPr marL="1919778" indent="0">
              <a:buNone/>
              <a:defRPr sz="1300"/>
            </a:lvl4pPr>
            <a:lvl5pPr marL="2559705" indent="0">
              <a:buNone/>
              <a:defRPr sz="1300"/>
            </a:lvl5pPr>
            <a:lvl6pPr marL="3199631" indent="0">
              <a:buNone/>
              <a:defRPr sz="1300"/>
            </a:lvl6pPr>
            <a:lvl7pPr marL="3839559" indent="0">
              <a:buNone/>
              <a:defRPr sz="1300"/>
            </a:lvl7pPr>
            <a:lvl8pPr marL="4479485" indent="0">
              <a:buNone/>
              <a:defRPr sz="1300"/>
            </a:lvl8pPr>
            <a:lvl9pPr marL="5119411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95062-3328-4A16-A27B-2E12B2080866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60DA5-F127-460C-B6FF-4A39F927A5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39926" indent="0">
              <a:buNone/>
              <a:defRPr sz="3900"/>
            </a:lvl2pPr>
            <a:lvl3pPr marL="1279852" indent="0">
              <a:buNone/>
              <a:defRPr sz="3400"/>
            </a:lvl3pPr>
            <a:lvl4pPr marL="1919778" indent="0">
              <a:buNone/>
              <a:defRPr sz="2800"/>
            </a:lvl4pPr>
            <a:lvl5pPr marL="2559705" indent="0">
              <a:buNone/>
              <a:defRPr sz="2800"/>
            </a:lvl5pPr>
            <a:lvl6pPr marL="3199631" indent="0">
              <a:buNone/>
              <a:defRPr sz="2800"/>
            </a:lvl6pPr>
            <a:lvl7pPr marL="3839559" indent="0">
              <a:buNone/>
              <a:defRPr sz="2800"/>
            </a:lvl7pPr>
            <a:lvl8pPr marL="4479485" indent="0">
              <a:buNone/>
              <a:defRPr sz="2800"/>
            </a:lvl8pPr>
            <a:lvl9pPr marL="5119411" indent="0">
              <a:buNone/>
              <a:defRPr sz="2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39926" indent="0">
              <a:buNone/>
              <a:defRPr sz="1700"/>
            </a:lvl2pPr>
            <a:lvl3pPr marL="1279852" indent="0">
              <a:buNone/>
              <a:defRPr sz="1400"/>
            </a:lvl3pPr>
            <a:lvl4pPr marL="1919778" indent="0">
              <a:buNone/>
              <a:defRPr sz="1300"/>
            </a:lvl4pPr>
            <a:lvl5pPr marL="2559705" indent="0">
              <a:buNone/>
              <a:defRPr sz="1300"/>
            </a:lvl5pPr>
            <a:lvl6pPr marL="3199631" indent="0">
              <a:buNone/>
              <a:defRPr sz="1300"/>
            </a:lvl6pPr>
            <a:lvl7pPr marL="3839559" indent="0">
              <a:buNone/>
              <a:defRPr sz="1300"/>
            </a:lvl7pPr>
            <a:lvl8pPr marL="4479485" indent="0">
              <a:buNone/>
              <a:defRPr sz="1300"/>
            </a:lvl8pPr>
            <a:lvl9pPr marL="5119411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95062-3328-4A16-A27B-2E12B2080866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60DA5-F127-460C-B6FF-4A39F927A5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7985" tIns="63994" rIns="127985" bIns="63994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240282"/>
            <a:ext cx="11521440" cy="6336348"/>
          </a:xfrm>
          <a:prstGeom prst="rect">
            <a:avLst/>
          </a:prstGeom>
        </p:spPr>
        <p:txBody>
          <a:bodyPr vert="horz" lIns="127985" tIns="63994" rIns="127985" bIns="6399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" y="8898894"/>
            <a:ext cx="2987040" cy="511175"/>
          </a:xfrm>
          <a:prstGeom prst="rect">
            <a:avLst/>
          </a:prstGeom>
        </p:spPr>
        <p:txBody>
          <a:bodyPr vert="horz" lIns="127985" tIns="63994" rIns="127985" bIns="63994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495062-3328-4A16-A27B-2E12B2080866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73880" y="8898894"/>
            <a:ext cx="4053840" cy="511175"/>
          </a:xfrm>
          <a:prstGeom prst="rect">
            <a:avLst/>
          </a:prstGeom>
        </p:spPr>
        <p:txBody>
          <a:bodyPr vert="horz" lIns="127985" tIns="63994" rIns="127985" bIns="63994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74480" y="8898894"/>
            <a:ext cx="2987040" cy="511175"/>
          </a:xfrm>
          <a:prstGeom prst="rect">
            <a:avLst/>
          </a:prstGeom>
        </p:spPr>
        <p:txBody>
          <a:bodyPr vert="horz" lIns="127985" tIns="63994" rIns="127985" bIns="63994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860DA5-F127-460C-B6FF-4A39F927A54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79852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79945" indent="-479945" algn="l" defTabSz="1279852" rtl="0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39881" indent="-399953" algn="l" defTabSz="1279852" rtl="0" eaLnBrk="1" latinLnBrk="0" hangingPunct="1">
        <a:spcBef>
          <a:spcPct val="20000"/>
        </a:spcBef>
        <a:buFont typeface="Arial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599816" indent="-319963" algn="l" defTabSz="1279852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39742" indent="-319963" algn="l" defTabSz="1279852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9668" indent="-319963" algn="l" defTabSz="1279852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19594" indent="-319963" algn="l" defTabSz="1279852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59520" indent="-319963" algn="l" defTabSz="1279852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799449" indent="-319963" algn="l" defTabSz="1279852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39375" indent="-319963" algn="l" defTabSz="1279852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79852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39926" algn="l" defTabSz="1279852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79852" algn="l" defTabSz="1279852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19778" algn="l" defTabSz="1279852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59705" algn="l" defTabSz="1279852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99631" algn="l" defTabSz="1279852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39559" algn="l" defTabSz="1279852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79485" algn="l" defTabSz="1279852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19411" algn="l" defTabSz="1279852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User\Desktop\Natura 2000\Aut. Tg Mures - Ditra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745782"/>
            <a:ext cx="11430000" cy="8447537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</a:ln>
        </p:spPr>
      </p:pic>
      <p:sp>
        <p:nvSpPr>
          <p:cNvPr id="6" name="Rectangular Callout 5"/>
          <p:cNvSpPr>
            <a:spLocks noChangeArrowheads="1"/>
          </p:cNvSpPr>
          <p:nvPr/>
        </p:nvSpPr>
        <p:spPr bwMode="auto">
          <a:xfrm>
            <a:off x="1828800" y="7086600"/>
            <a:ext cx="1905000" cy="381000"/>
          </a:xfrm>
          <a:prstGeom prst="wedgeRectCallout">
            <a:avLst>
              <a:gd name="adj1" fmla="val -57860"/>
              <a:gd name="adj2" fmla="val -112534"/>
            </a:avLst>
          </a:prstGeom>
          <a:solidFill>
            <a:schemeClr val="accent1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914400"/>
            <a:r>
              <a:rPr lang="en-US" sz="1200" b="1" dirty="0">
                <a:solidFill>
                  <a:srgbClr val="FFFFFF"/>
                </a:solidFill>
                <a:cs typeface="Arial" charset="0"/>
              </a:rPr>
              <a:t>ROSCI  0342</a:t>
            </a:r>
          </a:p>
          <a:p>
            <a:pPr algn="ctr" defTabSz="914400"/>
            <a:r>
              <a:rPr lang="en-US" sz="1200" b="1" dirty="0" err="1">
                <a:solidFill>
                  <a:srgbClr val="FFFFFF"/>
                </a:solidFill>
                <a:cs typeface="Arial" charset="0"/>
              </a:rPr>
              <a:t>Padurea</a:t>
            </a:r>
            <a:r>
              <a:rPr lang="en-US" sz="1200" b="1" dirty="0">
                <a:solidFill>
                  <a:srgbClr val="FFFFFF"/>
                </a:solidFill>
                <a:cs typeface="Arial" charset="0"/>
              </a:rPr>
              <a:t> </a:t>
            </a:r>
            <a:r>
              <a:rPr lang="en-US" sz="1200" b="1" dirty="0" err="1">
                <a:solidFill>
                  <a:srgbClr val="FFFFFF"/>
                </a:solidFill>
                <a:cs typeface="Arial" charset="0"/>
              </a:rPr>
              <a:t>Tg</a:t>
            </a:r>
            <a:r>
              <a:rPr lang="en-US" sz="1200" b="1" dirty="0">
                <a:solidFill>
                  <a:srgbClr val="FFFFFF"/>
                </a:solidFill>
                <a:cs typeface="Arial" charset="0"/>
              </a:rPr>
              <a:t>. </a:t>
            </a:r>
            <a:r>
              <a:rPr lang="en-US" sz="1200" b="1" dirty="0" err="1">
                <a:solidFill>
                  <a:srgbClr val="FFFFFF"/>
                </a:solidFill>
                <a:cs typeface="Arial" charset="0"/>
              </a:rPr>
              <a:t>Mures</a:t>
            </a:r>
            <a:endParaRPr lang="en-US" sz="1200" b="1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7" name="Rectangular Callout 6"/>
          <p:cNvSpPr/>
          <p:nvPr/>
        </p:nvSpPr>
        <p:spPr>
          <a:xfrm>
            <a:off x="4495800" y="7696200"/>
            <a:ext cx="1981200" cy="533400"/>
          </a:xfrm>
          <a:prstGeom prst="wedgeRectCallout">
            <a:avLst>
              <a:gd name="adj1" fmla="val -111249"/>
              <a:gd name="adj2" fmla="val -300467"/>
            </a:avLst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latin typeface="Arial" pitchFamily="34" charset="0"/>
                <a:cs typeface="Arial" pitchFamily="34" charset="0"/>
              </a:rPr>
              <a:t>ROSPA 0028</a:t>
            </a:r>
          </a:p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 err="1">
                <a:latin typeface="Arial" pitchFamily="34" charset="0"/>
                <a:cs typeface="Arial" pitchFamily="34" charset="0"/>
              </a:rPr>
              <a:t>Dealurile</a:t>
            </a:r>
            <a:r>
              <a:rPr lang="en-US" sz="11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100" b="1" dirty="0" err="1">
                <a:latin typeface="Arial" pitchFamily="34" charset="0"/>
                <a:cs typeface="Arial" pitchFamily="34" charset="0"/>
              </a:rPr>
              <a:t>Tarnavelor</a:t>
            </a:r>
            <a:r>
              <a:rPr lang="en-US" sz="11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100" b="1" dirty="0" err="1">
                <a:latin typeface="Arial" pitchFamily="34" charset="0"/>
                <a:cs typeface="Arial" pitchFamily="34" charset="0"/>
              </a:rPr>
              <a:t>si</a:t>
            </a:r>
            <a:r>
              <a:rPr lang="en-US" sz="11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100" b="1" dirty="0" err="1">
                <a:latin typeface="Arial" pitchFamily="34" charset="0"/>
                <a:cs typeface="Arial" pitchFamily="34" charset="0"/>
              </a:rPr>
              <a:t>Valea</a:t>
            </a:r>
            <a:r>
              <a:rPr lang="en-US" sz="11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100" b="1" dirty="0" err="1">
                <a:latin typeface="Arial" pitchFamily="34" charset="0"/>
                <a:cs typeface="Arial" pitchFamily="34" charset="0"/>
              </a:rPr>
              <a:t>Nirajului</a:t>
            </a:r>
            <a:endParaRPr lang="en-US" sz="11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ular Callout 5"/>
          <p:cNvSpPr>
            <a:spLocks noChangeArrowheads="1"/>
          </p:cNvSpPr>
          <p:nvPr/>
        </p:nvSpPr>
        <p:spPr bwMode="auto">
          <a:xfrm>
            <a:off x="6858000" y="7162800"/>
            <a:ext cx="1905000" cy="609600"/>
          </a:xfrm>
          <a:prstGeom prst="wedgeRectCallout">
            <a:avLst>
              <a:gd name="adj1" fmla="val -107833"/>
              <a:gd name="adj2" fmla="val -161667"/>
            </a:avLst>
          </a:prstGeom>
          <a:solidFill>
            <a:schemeClr val="accent1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914400"/>
            <a:r>
              <a:rPr lang="en-US" sz="1200" b="1">
                <a:solidFill>
                  <a:srgbClr val="FFFFFF"/>
                </a:solidFill>
                <a:cs typeface="Arial" charset="0"/>
              </a:rPr>
              <a:t>ROSCI  0297</a:t>
            </a:r>
          </a:p>
          <a:p>
            <a:pPr algn="ctr" defTabSz="914400"/>
            <a:r>
              <a:rPr lang="en-US" sz="1200" b="1">
                <a:solidFill>
                  <a:srgbClr val="FFFFFF"/>
                </a:solidFill>
                <a:cs typeface="Arial" charset="0"/>
              </a:rPr>
              <a:t>Dealurile Tarnavei Mici - Biches</a:t>
            </a:r>
          </a:p>
        </p:txBody>
      </p:sp>
      <p:sp>
        <p:nvSpPr>
          <p:cNvPr id="9" name="Rectangular Callout 5"/>
          <p:cNvSpPr>
            <a:spLocks noChangeArrowheads="1"/>
          </p:cNvSpPr>
          <p:nvPr/>
        </p:nvSpPr>
        <p:spPr bwMode="auto">
          <a:xfrm>
            <a:off x="1524000" y="2819400"/>
            <a:ext cx="1447800" cy="533400"/>
          </a:xfrm>
          <a:prstGeom prst="wedgeRectCallout">
            <a:avLst>
              <a:gd name="adj1" fmla="val 9355"/>
              <a:gd name="adj2" fmla="val 231715"/>
            </a:avLst>
          </a:prstGeom>
          <a:solidFill>
            <a:schemeClr val="accent1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914400"/>
            <a:r>
              <a:rPr lang="en-US" sz="1200" b="1">
                <a:solidFill>
                  <a:srgbClr val="FFFFFF"/>
                </a:solidFill>
                <a:cs typeface="Arial" charset="0"/>
              </a:rPr>
              <a:t>ROSCI  0369</a:t>
            </a:r>
          </a:p>
          <a:p>
            <a:pPr algn="ctr" defTabSz="914400"/>
            <a:r>
              <a:rPr lang="en-US" sz="1200" b="1">
                <a:solidFill>
                  <a:srgbClr val="FFFFFF"/>
                </a:solidFill>
                <a:cs typeface="Arial" charset="0"/>
              </a:rPr>
              <a:t>Raul Mures intre Iernuteni si Peris</a:t>
            </a:r>
          </a:p>
        </p:txBody>
      </p:sp>
      <p:sp>
        <p:nvSpPr>
          <p:cNvPr id="10" name="Rectangular Callout 5"/>
          <p:cNvSpPr>
            <a:spLocks noChangeArrowheads="1"/>
          </p:cNvSpPr>
          <p:nvPr/>
        </p:nvSpPr>
        <p:spPr bwMode="auto">
          <a:xfrm>
            <a:off x="762000" y="2286000"/>
            <a:ext cx="1447800" cy="381000"/>
          </a:xfrm>
          <a:prstGeom prst="wedgeRectCallout">
            <a:avLst>
              <a:gd name="adj1" fmla="val -10296"/>
              <a:gd name="adj2" fmla="val 673333"/>
            </a:avLst>
          </a:prstGeom>
          <a:solidFill>
            <a:schemeClr val="accent1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914400"/>
            <a:r>
              <a:rPr lang="en-US" sz="1200" b="1">
                <a:solidFill>
                  <a:srgbClr val="FFFFFF"/>
                </a:solidFill>
                <a:cs typeface="Arial" charset="0"/>
              </a:rPr>
              <a:t>ROSCI  0154</a:t>
            </a:r>
          </a:p>
          <a:p>
            <a:pPr algn="ctr" defTabSz="914400"/>
            <a:r>
              <a:rPr lang="en-US" sz="1200" b="1">
                <a:solidFill>
                  <a:srgbClr val="FFFFFF"/>
                </a:solidFill>
                <a:cs typeface="Arial" charset="0"/>
              </a:rPr>
              <a:t>Padurea Glodeni</a:t>
            </a:r>
          </a:p>
        </p:txBody>
      </p:sp>
      <p:sp>
        <p:nvSpPr>
          <p:cNvPr id="11" name="Rectangular Callout 5"/>
          <p:cNvSpPr>
            <a:spLocks noChangeArrowheads="1"/>
          </p:cNvSpPr>
          <p:nvPr/>
        </p:nvSpPr>
        <p:spPr bwMode="auto">
          <a:xfrm>
            <a:off x="3581400" y="2514600"/>
            <a:ext cx="1219200" cy="381000"/>
          </a:xfrm>
          <a:prstGeom prst="wedgeRectCallout">
            <a:avLst>
              <a:gd name="adj1" fmla="val -29259"/>
              <a:gd name="adj2" fmla="val 257164"/>
            </a:avLst>
          </a:prstGeom>
          <a:solidFill>
            <a:schemeClr val="accent1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914400"/>
            <a:r>
              <a:rPr lang="en-US" sz="1200" b="1">
                <a:solidFill>
                  <a:srgbClr val="FFFFFF"/>
                </a:solidFill>
                <a:cs typeface="Arial" charset="0"/>
              </a:rPr>
              <a:t>ROSCI  0320</a:t>
            </a:r>
          </a:p>
          <a:p>
            <a:pPr algn="ctr" defTabSz="914400"/>
            <a:r>
              <a:rPr lang="en-US" sz="1200" b="1">
                <a:solidFill>
                  <a:srgbClr val="FFFFFF"/>
                </a:solidFill>
                <a:cs typeface="Arial" charset="0"/>
              </a:rPr>
              <a:t>Mociar</a:t>
            </a:r>
          </a:p>
        </p:txBody>
      </p:sp>
      <p:sp>
        <p:nvSpPr>
          <p:cNvPr id="12" name="Rectangular Callout 5"/>
          <p:cNvSpPr>
            <a:spLocks noChangeArrowheads="1"/>
          </p:cNvSpPr>
          <p:nvPr/>
        </p:nvSpPr>
        <p:spPr bwMode="auto">
          <a:xfrm>
            <a:off x="7543800" y="5943600"/>
            <a:ext cx="1447800" cy="381000"/>
          </a:xfrm>
          <a:prstGeom prst="wedgeRectCallout">
            <a:avLst>
              <a:gd name="adj1" fmla="val -139747"/>
              <a:gd name="adj2" fmla="val -299733"/>
            </a:avLst>
          </a:prstGeom>
          <a:solidFill>
            <a:schemeClr val="accent1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914400"/>
            <a:r>
              <a:rPr lang="en-US" sz="1200" b="1">
                <a:solidFill>
                  <a:srgbClr val="FFFFFF"/>
                </a:solidFill>
                <a:cs typeface="Arial" charset="0"/>
              </a:rPr>
              <a:t>ROSCI  0019</a:t>
            </a:r>
          </a:p>
          <a:p>
            <a:pPr algn="ctr" defTabSz="914400"/>
            <a:r>
              <a:rPr lang="en-US" sz="1200" b="1">
                <a:solidFill>
                  <a:srgbClr val="FFFFFF"/>
                </a:solidFill>
                <a:cs typeface="Arial" charset="0"/>
              </a:rPr>
              <a:t>Calimani - Gurghiu</a:t>
            </a:r>
          </a:p>
        </p:txBody>
      </p:sp>
      <p:sp>
        <p:nvSpPr>
          <p:cNvPr id="13" name="Rectangular Callout 12"/>
          <p:cNvSpPr/>
          <p:nvPr/>
        </p:nvSpPr>
        <p:spPr>
          <a:xfrm>
            <a:off x="10134600" y="6781800"/>
            <a:ext cx="1676400" cy="533400"/>
          </a:xfrm>
          <a:prstGeom prst="wedgeRectCallout">
            <a:avLst>
              <a:gd name="adj1" fmla="val -67307"/>
              <a:gd name="adj2" fmla="val -467610"/>
            </a:avLst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latin typeface="Arial" pitchFamily="34" charset="0"/>
                <a:cs typeface="Arial" pitchFamily="34" charset="0"/>
              </a:rPr>
              <a:t>ROSPA 0033</a:t>
            </a:r>
          </a:p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 err="1">
                <a:latin typeface="Arial" pitchFamily="34" charset="0"/>
                <a:cs typeface="Arial" pitchFamily="34" charset="0"/>
              </a:rPr>
              <a:t>Depresiunea</a:t>
            </a:r>
            <a:r>
              <a:rPr lang="en-US" sz="11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100" b="1" dirty="0" err="1">
                <a:latin typeface="Arial" pitchFamily="34" charset="0"/>
                <a:cs typeface="Arial" pitchFamily="34" charset="0"/>
              </a:rPr>
              <a:t>si</a:t>
            </a:r>
            <a:r>
              <a:rPr lang="en-US" sz="11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100" b="1" dirty="0" err="1">
                <a:latin typeface="Arial" pitchFamily="34" charset="0"/>
                <a:cs typeface="Arial" pitchFamily="34" charset="0"/>
              </a:rPr>
              <a:t>Muntii</a:t>
            </a:r>
            <a:r>
              <a:rPr lang="en-US" sz="11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100" b="1" dirty="0" err="1">
                <a:latin typeface="Arial" pitchFamily="34" charset="0"/>
                <a:cs typeface="Arial" pitchFamily="34" charset="0"/>
              </a:rPr>
              <a:t>Giurgeului</a:t>
            </a:r>
            <a:endParaRPr lang="en-US" sz="11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ular Callout 5"/>
          <p:cNvSpPr>
            <a:spLocks noChangeArrowheads="1"/>
          </p:cNvSpPr>
          <p:nvPr/>
        </p:nvSpPr>
        <p:spPr bwMode="auto">
          <a:xfrm>
            <a:off x="8229600" y="1295400"/>
            <a:ext cx="1752600" cy="533400"/>
          </a:xfrm>
          <a:prstGeom prst="wedgeRectCallout">
            <a:avLst>
              <a:gd name="adj1" fmla="val 76843"/>
              <a:gd name="adj2" fmla="val -83524"/>
            </a:avLst>
          </a:prstGeom>
          <a:solidFill>
            <a:schemeClr val="accent1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914400"/>
            <a:r>
              <a:rPr lang="en-US" sz="1200" b="1">
                <a:solidFill>
                  <a:srgbClr val="FFFFFF"/>
                </a:solidFill>
                <a:cs typeface="Arial" charset="0"/>
              </a:rPr>
              <a:t>ROSCI  0252</a:t>
            </a:r>
          </a:p>
          <a:p>
            <a:pPr algn="ctr" defTabSz="914400"/>
            <a:r>
              <a:rPr lang="en-US" sz="1200" b="1">
                <a:solidFill>
                  <a:srgbClr val="FFFFFF"/>
                </a:solidFill>
                <a:cs typeface="Arial" charset="0"/>
              </a:rPr>
              <a:t>Toplita – Scaunul Rotund Borsec</a:t>
            </a:r>
          </a:p>
        </p:txBody>
      </p:sp>
      <p:sp>
        <p:nvSpPr>
          <p:cNvPr id="15" name="Oval 14"/>
          <p:cNvSpPr/>
          <p:nvPr/>
        </p:nvSpPr>
        <p:spPr>
          <a:xfrm>
            <a:off x="1143000" y="67056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387475" y="152400"/>
            <a:ext cx="9966325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/>
              <a:t>Autostrada</a:t>
            </a:r>
            <a:r>
              <a:rPr lang="en-US" dirty="0"/>
              <a:t> </a:t>
            </a:r>
            <a:r>
              <a:rPr lang="en-US" dirty="0" err="1"/>
              <a:t>Targu</a:t>
            </a:r>
            <a:r>
              <a:rPr lang="en-US" dirty="0"/>
              <a:t> </a:t>
            </a:r>
            <a:r>
              <a:rPr lang="en-US" dirty="0" err="1"/>
              <a:t>Mures</a:t>
            </a:r>
            <a:r>
              <a:rPr lang="en-US" dirty="0"/>
              <a:t> – </a:t>
            </a:r>
            <a:r>
              <a:rPr lang="en-US" dirty="0" err="1"/>
              <a:t>Targu</a:t>
            </a:r>
            <a:r>
              <a:rPr lang="en-US" dirty="0"/>
              <a:t> </a:t>
            </a:r>
            <a:r>
              <a:rPr lang="en-US" dirty="0" err="1" smtClean="0"/>
              <a:t>Neamt</a:t>
            </a:r>
            <a:endParaRPr lang="en-US" dirty="0" smtClean="0"/>
          </a:p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 smtClean="0"/>
              <a:t>Sectiunea</a:t>
            </a:r>
            <a:r>
              <a:rPr lang="en-US" dirty="0" smtClean="0"/>
              <a:t>  </a:t>
            </a:r>
            <a:r>
              <a:rPr lang="en-US" dirty="0" err="1" smtClean="0"/>
              <a:t>Tg</a:t>
            </a:r>
            <a:r>
              <a:rPr lang="en-US" dirty="0" smtClean="0"/>
              <a:t>. </a:t>
            </a:r>
            <a:r>
              <a:rPr lang="en-US" dirty="0" err="1" smtClean="0"/>
              <a:t>Mures</a:t>
            </a:r>
            <a:r>
              <a:rPr lang="en-US" dirty="0" smtClean="0"/>
              <a:t> – </a:t>
            </a:r>
            <a:r>
              <a:rPr lang="en-US" dirty="0" err="1" smtClean="0"/>
              <a:t>Ditrau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134600" y="2438400"/>
            <a:ext cx="762000" cy="32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985" tIns="63994" rIns="127985" bIns="63994" rtlCol="0" anchor="ctr"/>
          <a:lstStyle/>
          <a:p>
            <a:pPr algn="ctr"/>
            <a:r>
              <a:rPr lang="en-US" sz="1400" b="1" dirty="0" err="1" smtClean="0">
                <a:solidFill>
                  <a:schemeClr val="tx1"/>
                </a:solidFill>
              </a:rPr>
              <a:t>Ditrau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1244600" y="2434167"/>
            <a:ext cx="9182100" cy="4284133"/>
          </a:xfrm>
          <a:custGeom>
            <a:avLst/>
            <a:gdLst>
              <a:gd name="connsiteX0" fmla="*/ 9182100 w 9182100"/>
              <a:gd name="connsiteY0" fmla="*/ 436033 h 4284133"/>
              <a:gd name="connsiteX1" fmla="*/ 8343900 w 9182100"/>
              <a:gd name="connsiteY1" fmla="*/ 169333 h 4284133"/>
              <a:gd name="connsiteX2" fmla="*/ 7480300 w 9182100"/>
              <a:gd name="connsiteY2" fmla="*/ 55033 h 4284133"/>
              <a:gd name="connsiteX3" fmla="*/ 6908800 w 9182100"/>
              <a:gd name="connsiteY3" fmla="*/ 55033 h 4284133"/>
              <a:gd name="connsiteX4" fmla="*/ 5753100 w 9182100"/>
              <a:gd name="connsiteY4" fmla="*/ 385233 h 4284133"/>
              <a:gd name="connsiteX5" fmla="*/ 4622800 w 9182100"/>
              <a:gd name="connsiteY5" fmla="*/ 931333 h 4284133"/>
              <a:gd name="connsiteX6" fmla="*/ 3835400 w 9182100"/>
              <a:gd name="connsiteY6" fmla="*/ 1490133 h 4284133"/>
              <a:gd name="connsiteX7" fmla="*/ 2501900 w 9182100"/>
              <a:gd name="connsiteY7" fmla="*/ 2125133 h 4284133"/>
              <a:gd name="connsiteX8" fmla="*/ 1219200 w 9182100"/>
              <a:gd name="connsiteY8" fmla="*/ 3064933 h 4284133"/>
              <a:gd name="connsiteX9" fmla="*/ 0 w 9182100"/>
              <a:gd name="connsiteY9" fmla="*/ 4284133 h 4284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182100" h="4284133">
                <a:moveTo>
                  <a:pt x="9182100" y="436033"/>
                </a:moveTo>
                <a:cubicBezTo>
                  <a:pt x="8904816" y="334433"/>
                  <a:pt x="8627533" y="232833"/>
                  <a:pt x="8343900" y="169333"/>
                </a:cubicBezTo>
                <a:cubicBezTo>
                  <a:pt x="8060267" y="105833"/>
                  <a:pt x="7719483" y="74083"/>
                  <a:pt x="7480300" y="55033"/>
                </a:cubicBezTo>
                <a:cubicBezTo>
                  <a:pt x="7241117" y="35983"/>
                  <a:pt x="7196667" y="0"/>
                  <a:pt x="6908800" y="55033"/>
                </a:cubicBezTo>
                <a:cubicBezTo>
                  <a:pt x="6620933" y="110066"/>
                  <a:pt x="6134100" y="239183"/>
                  <a:pt x="5753100" y="385233"/>
                </a:cubicBezTo>
                <a:cubicBezTo>
                  <a:pt x="5372100" y="531283"/>
                  <a:pt x="4942417" y="747183"/>
                  <a:pt x="4622800" y="931333"/>
                </a:cubicBezTo>
                <a:cubicBezTo>
                  <a:pt x="4303183" y="1115483"/>
                  <a:pt x="4188883" y="1291166"/>
                  <a:pt x="3835400" y="1490133"/>
                </a:cubicBezTo>
                <a:cubicBezTo>
                  <a:pt x="3481917" y="1689100"/>
                  <a:pt x="2937933" y="1862666"/>
                  <a:pt x="2501900" y="2125133"/>
                </a:cubicBezTo>
                <a:cubicBezTo>
                  <a:pt x="2065867" y="2387600"/>
                  <a:pt x="1636183" y="2705100"/>
                  <a:pt x="1219200" y="3064933"/>
                </a:cubicBezTo>
                <a:cubicBezTo>
                  <a:pt x="802217" y="3424766"/>
                  <a:pt x="179917" y="4127500"/>
                  <a:pt x="0" y="4284133"/>
                </a:cubicBezTo>
              </a:path>
            </a:pathLst>
          </a:custGeom>
          <a:ln w="952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28016" tIns="64008" rIns="128016" bIns="64008" anchor="ctr"/>
          <a:lstStyle/>
          <a:p>
            <a:pPr algn="ctr" defTabSz="1792224">
              <a:defRPr/>
            </a:pPr>
            <a:endParaRPr lang="en-US" sz="3500" dirty="0"/>
          </a:p>
        </p:txBody>
      </p:sp>
      <p:sp>
        <p:nvSpPr>
          <p:cNvPr id="21" name="Oval 20"/>
          <p:cNvSpPr/>
          <p:nvPr/>
        </p:nvSpPr>
        <p:spPr>
          <a:xfrm>
            <a:off x="10364724" y="28194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574</TotalTime>
  <Words>66</Words>
  <Application>Microsoft Office PowerPoint</Application>
  <PresentationFormat>A3 Paper (297x420 mm)</PresentationFormat>
  <Paragraphs>21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CNADNR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UC387</dc:creator>
  <cp:lastModifiedBy>Curky</cp:lastModifiedBy>
  <cp:revision>58</cp:revision>
  <dcterms:created xsi:type="dcterms:W3CDTF">2014-01-27T07:20:04Z</dcterms:created>
  <dcterms:modified xsi:type="dcterms:W3CDTF">2014-05-20T13:34:38Z</dcterms:modified>
</cp:coreProperties>
</file>