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801600" cy="9601200" type="A3"/>
  <p:notesSz cx="6858000" cy="9144000"/>
  <p:defaultTextStyle>
    <a:defPPr>
      <a:defRPr lang="en-US"/>
    </a:defPPr>
    <a:lvl1pPr marL="0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71" autoAdjust="0"/>
    <p:restoredTop sz="94660"/>
  </p:normalViewPr>
  <p:slideViewPr>
    <p:cSldViewPr>
      <p:cViewPr>
        <p:scale>
          <a:sx n="75" d="100"/>
          <a:sy n="75" d="100"/>
        </p:scale>
        <p:origin x="-498" y="-28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2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8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7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7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6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5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4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4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26" indent="0">
              <a:buNone/>
              <a:defRPr sz="3900"/>
            </a:lvl2pPr>
            <a:lvl3pPr marL="1279852" indent="0">
              <a:buNone/>
              <a:defRPr sz="3400"/>
            </a:lvl3pPr>
            <a:lvl4pPr marL="1919778" indent="0">
              <a:buNone/>
              <a:defRPr sz="2800"/>
            </a:lvl4pPr>
            <a:lvl5pPr marL="2559705" indent="0">
              <a:buNone/>
              <a:defRPr sz="2800"/>
            </a:lvl5pPr>
            <a:lvl6pPr marL="3199631" indent="0">
              <a:buNone/>
              <a:defRPr sz="2800"/>
            </a:lvl6pPr>
            <a:lvl7pPr marL="3839559" indent="0">
              <a:buNone/>
              <a:defRPr sz="2800"/>
            </a:lvl7pPr>
            <a:lvl8pPr marL="4479485" indent="0">
              <a:buNone/>
              <a:defRPr sz="2800"/>
            </a:lvl8pPr>
            <a:lvl9pPr marL="5119411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85" tIns="63994" rIns="127985" bIns="639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85" tIns="63994" rIns="127985" bIns="639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852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45" indent="-479945" algn="l" defTabSz="127985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81" indent="-399953" algn="l" defTabSz="1279852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816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742" indent="-319963" algn="l" defTabSz="127985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668" indent="-319963" algn="l" defTabSz="1279852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594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20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449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75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6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52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78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0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3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59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8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1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Desktop\Natura 2000\Aut. Tg Mures - Ditr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45782"/>
            <a:ext cx="11430000" cy="844753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6" name="Rectangular Callout 5"/>
          <p:cNvSpPr>
            <a:spLocks noChangeArrowheads="1"/>
          </p:cNvSpPr>
          <p:nvPr/>
        </p:nvSpPr>
        <p:spPr bwMode="auto">
          <a:xfrm>
            <a:off x="1828800" y="7086600"/>
            <a:ext cx="1905000" cy="381000"/>
          </a:xfrm>
          <a:prstGeom prst="wedgeRectCallout">
            <a:avLst>
              <a:gd name="adj1" fmla="val -57860"/>
              <a:gd name="adj2" fmla="val -112534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ROSCI  0342</a:t>
            </a:r>
          </a:p>
          <a:p>
            <a:pPr algn="ctr" defTabSz="914400"/>
            <a:r>
              <a:rPr lang="en-US" sz="1200" b="1" dirty="0" err="1">
                <a:solidFill>
                  <a:srgbClr val="FFFFFF"/>
                </a:solidFill>
                <a:cs typeface="Arial" charset="0"/>
              </a:rPr>
              <a:t>Padurea</a:t>
            </a: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cs typeface="Arial" charset="0"/>
              </a:rPr>
              <a:t>Tg</a:t>
            </a: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. </a:t>
            </a:r>
            <a:r>
              <a:rPr lang="en-US" sz="1200" b="1" dirty="0" err="1">
                <a:solidFill>
                  <a:srgbClr val="FFFFFF"/>
                </a:solidFill>
                <a:cs typeface="Arial" charset="0"/>
              </a:rPr>
              <a:t>Mures</a:t>
            </a:r>
            <a:endParaRPr lang="en-US" sz="12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495800" y="7696200"/>
            <a:ext cx="1981200" cy="533400"/>
          </a:xfrm>
          <a:prstGeom prst="wedgeRectCallout">
            <a:avLst>
              <a:gd name="adj1" fmla="val -111249"/>
              <a:gd name="adj2" fmla="val -3004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ROSPA 0028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err="1">
                <a:latin typeface="Arial" pitchFamily="34" charset="0"/>
                <a:cs typeface="Arial" pitchFamily="34" charset="0"/>
              </a:rPr>
              <a:t>Dealurile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Tarnavelor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Valea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Nirajului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ular Callout 5"/>
          <p:cNvSpPr>
            <a:spLocks noChangeArrowheads="1"/>
          </p:cNvSpPr>
          <p:nvPr/>
        </p:nvSpPr>
        <p:spPr bwMode="auto">
          <a:xfrm>
            <a:off x="6858000" y="7162800"/>
            <a:ext cx="1905000" cy="609600"/>
          </a:xfrm>
          <a:prstGeom prst="wedgeRectCallout">
            <a:avLst>
              <a:gd name="adj1" fmla="val -107833"/>
              <a:gd name="adj2" fmla="val -161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0297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Dealurile Tarnavei Mici - Biches</a:t>
            </a:r>
          </a:p>
        </p:txBody>
      </p:sp>
      <p:sp>
        <p:nvSpPr>
          <p:cNvPr id="9" name="Rectangular Callout 5"/>
          <p:cNvSpPr>
            <a:spLocks noChangeArrowheads="1"/>
          </p:cNvSpPr>
          <p:nvPr/>
        </p:nvSpPr>
        <p:spPr bwMode="auto">
          <a:xfrm>
            <a:off x="1524000" y="2819400"/>
            <a:ext cx="1447800" cy="533400"/>
          </a:xfrm>
          <a:prstGeom prst="wedgeRectCallout">
            <a:avLst>
              <a:gd name="adj1" fmla="val 9355"/>
              <a:gd name="adj2" fmla="val 231715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0369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Raul Mures intre Iernuteni si Peris</a:t>
            </a:r>
          </a:p>
        </p:txBody>
      </p:sp>
      <p:sp>
        <p:nvSpPr>
          <p:cNvPr id="10" name="Rectangular Callout 5"/>
          <p:cNvSpPr>
            <a:spLocks noChangeArrowheads="1"/>
          </p:cNvSpPr>
          <p:nvPr/>
        </p:nvSpPr>
        <p:spPr bwMode="auto">
          <a:xfrm>
            <a:off x="762000" y="2286000"/>
            <a:ext cx="1447800" cy="381000"/>
          </a:xfrm>
          <a:prstGeom prst="wedgeRectCallout">
            <a:avLst>
              <a:gd name="adj1" fmla="val -10296"/>
              <a:gd name="adj2" fmla="val 673333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0154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Padurea Glodeni</a:t>
            </a:r>
          </a:p>
        </p:txBody>
      </p:sp>
      <p:sp>
        <p:nvSpPr>
          <p:cNvPr id="11" name="Rectangular Callout 5"/>
          <p:cNvSpPr>
            <a:spLocks noChangeArrowheads="1"/>
          </p:cNvSpPr>
          <p:nvPr/>
        </p:nvSpPr>
        <p:spPr bwMode="auto">
          <a:xfrm>
            <a:off x="3581400" y="2514600"/>
            <a:ext cx="1219200" cy="381000"/>
          </a:xfrm>
          <a:prstGeom prst="wedgeRectCallout">
            <a:avLst>
              <a:gd name="adj1" fmla="val -29259"/>
              <a:gd name="adj2" fmla="val 257164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0320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Mociar</a:t>
            </a:r>
          </a:p>
        </p:txBody>
      </p:sp>
      <p:sp>
        <p:nvSpPr>
          <p:cNvPr id="12" name="Rectangular Callout 5"/>
          <p:cNvSpPr>
            <a:spLocks noChangeArrowheads="1"/>
          </p:cNvSpPr>
          <p:nvPr/>
        </p:nvSpPr>
        <p:spPr bwMode="auto">
          <a:xfrm>
            <a:off x="7543800" y="5943600"/>
            <a:ext cx="1447800" cy="381000"/>
          </a:xfrm>
          <a:prstGeom prst="wedgeRectCallout">
            <a:avLst>
              <a:gd name="adj1" fmla="val -139747"/>
              <a:gd name="adj2" fmla="val -299733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0019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Calimani - Gurghiu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10134600" y="6781800"/>
            <a:ext cx="1676400" cy="533400"/>
          </a:xfrm>
          <a:prstGeom prst="wedgeRectCallout">
            <a:avLst>
              <a:gd name="adj1" fmla="val -67307"/>
              <a:gd name="adj2" fmla="val -46761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ROSPA 0033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err="1">
                <a:latin typeface="Arial" pitchFamily="34" charset="0"/>
                <a:cs typeface="Arial" pitchFamily="34" charset="0"/>
              </a:rPr>
              <a:t>Depresiunea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Muntii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Giurgeului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ular Callout 5"/>
          <p:cNvSpPr>
            <a:spLocks noChangeArrowheads="1"/>
          </p:cNvSpPr>
          <p:nvPr/>
        </p:nvSpPr>
        <p:spPr bwMode="auto">
          <a:xfrm>
            <a:off x="8229600" y="1295400"/>
            <a:ext cx="1752600" cy="533400"/>
          </a:xfrm>
          <a:prstGeom prst="wedgeRectCallout">
            <a:avLst>
              <a:gd name="adj1" fmla="val 76843"/>
              <a:gd name="adj2" fmla="val -83524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0252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Toplita – Scaunul Rotund Borsec</a:t>
            </a:r>
          </a:p>
        </p:txBody>
      </p:sp>
      <p:sp>
        <p:nvSpPr>
          <p:cNvPr id="15" name="Oval 14"/>
          <p:cNvSpPr/>
          <p:nvPr/>
        </p:nvSpPr>
        <p:spPr>
          <a:xfrm>
            <a:off x="1143000" y="6705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87475" y="152400"/>
            <a:ext cx="996632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Autostrada</a:t>
            </a:r>
            <a:r>
              <a:rPr lang="en-US" dirty="0"/>
              <a:t> </a:t>
            </a:r>
            <a:r>
              <a:rPr lang="en-US" dirty="0" err="1"/>
              <a:t>Targu</a:t>
            </a:r>
            <a:r>
              <a:rPr lang="en-US" dirty="0"/>
              <a:t> </a:t>
            </a:r>
            <a:r>
              <a:rPr lang="en-US" dirty="0" err="1"/>
              <a:t>Mures</a:t>
            </a:r>
            <a:r>
              <a:rPr lang="en-US" dirty="0"/>
              <a:t> – </a:t>
            </a:r>
            <a:r>
              <a:rPr lang="en-US" dirty="0" err="1"/>
              <a:t>Targu</a:t>
            </a:r>
            <a:r>
              <a:rPr lang="en-US" dirty="0"/>
              <a:t> </a:t>
            </a:r>
            <a:r>
              <a:rPr lang="en-US" dirty="0" err="1" smtClean="0"/>
              <a:t>Neamt</a:t>
            </a:r>
            <a:endParaRPr lang="en-US" dirty="0" smtClean="0"/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Sectiunea</a:t>
            </a:r>
            <a:r>
              <a:rPr lang="en-US" dirty="0" smtClean="0"/>
              <a:t>  </a:t>
            </a:r>
            <a:r>
              <a:rPr lang="en-US" dirty="0" err="1" smtClean="0"/>
              <a:t>Tg</a:t>
            </a:r>
            <a:r>
              <a:rPr lang="en-US" dirty="0" smtClean="0"/>
              <a:t>. </a:t>
            </a:r>
            <a:r>
              <a:rPr lang="en-US" dirty="0" err="1" smtClean="0"/>
              <a:t>Mures</a:t>
            </a:r>
            <a:r>
              <a:rPr lang="en-US" dirty="0" smtClean="0"/>
              <a:t> – </a:t>
            </a:r>
            <a:r>
              <a:rPr lang="en-US" dirty="0" err="1" smtClean="0"/>
              <a:t>Ditrau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134600" y="2438400"/>
            <a:ext cx="762000" cy="32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Ditrau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244600" y="2434167"/>
            <a:ext cx="9182100" cy="4284133"/>
          </a:xfrm>
          <a:custGeom>
            <a:avLst/>
            <a:gdLst>
              <a:gd name="connsiteX0" fmla="*/ 9182100 w 9182100"/>
              <a:gd name="connsiteY0" fmla="*/ 436033 h 4284133"/>
              <a:gd name="connsiteX1" fmla="*/ 8343900 w 9182100"/>
              <a:gd name="connsiteY1" fmla="*/ 169333 h 4284133"/>
              <a:gd name="connsiteX2" fmla="*/ 7480300 w 9182100"/>
              <a:gd name="connsiteY2" fmla="*/ 55033 h 4284133"/>
              <a:gd name="connsiteX3" fmla="*/ 6908800 w 9182100"/>
              <a:gd name="connsiteY3" fmla="*/ 55033 h 4284133"/>
              <a:gd name="connsiteX4" fmla="*/ 5753100 w 9182100"/>
              <a:gd name="connsiteY4" fmla="*/ 385233 h 4284133"/>
              <a:gd name="connsiteX5" fmla="*/ 4622800 w 9182100"/>
              <a:gd name="connsiteY5" fmla="*/ 931333 h 4284133"/>
              <a:gd name="connsiteX6" fmla="*/ 3835400 w 9182100"/>
              <a:gd name="connsiteY6" fmla="*/ 1490133 h 4284133"/>
              <a:gd name="connsiteX7" fmla="*/ 2501900 w 9182100"/>
              <a:gd name="connsiteY7" fmla="*/ 2125133 h 4284133"/>
              <a:gd name="connsiteX8" fmla="*/ 1219200 w 9182100"/>
              <a:gd name="connsiteY8" fmla="*/ 3064933 h 4284133"/>
              <a:gd name="connsiteX9" fmla="*/ 0 w 9182100"/>
              <a:gd name="connsiteY9" fmla="*/ 4284133 h 428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82100" h="4284133">
                <a:moveTo>
                  <a:pt x="9182100" y="436033"/>
                </a:moveTo>
                <a:cubicBezTo>
                  <a:pt x="8904816" y="334433"/>
                  <a:pt x="8627533" y="232833"/>
                  <a:pt x="8343900" y="169333"/>
                </a:cubicBezTo>
                <a:cubicBezTo>
                  <a:pt x="8060267" y="105833"/>
                  <a:pt x="7719483" y="74083"/>
                  <a:pt x="7480300" y="55033"/>
                </a:cubicBezTo>
                <a:cubicBezTo>
                  <a:pt x="7241117" y="35983"/>
                  <a:pt x="7196667" y="0"/>
                  <a:pt x="6908800" y="55033"/>
                </a:cubicBezTo>
                <a:cubicBezTo>
                  <a:pt x="6620933" y="110066"/>
                  <a:pt x="6134100" y="239183"/>
                  <a:pt x="5753100" y="385233"/>
                </a:cubicBezTo>
                <a:cubicBezTo>
                  <a:pt x="5372100" y="531283"/>
                  <a:pt x="4942417" y="747183"/>
                  <a:pt x="4622800" y="931333"/>
                </a:cubicBezTo>
                <a:cubicBezTo>
                  <a:pt x="4303183" y="1115483"/>
                  <a:pt x="4188883" y="1291166"/>
                  <a:pt x="3835400" y="1490133"/>
                </a:cubicBezTo>
                <a:cubicBezTo>
                  <a:pt x="3481917" y="1689100"/>
                  <a:pt x="2937933" y="1862666"/>
                  <a:pt x="2501900" y="2125133"/>
                </a:cubicBezTo>
                <a:cubicBezTo>
                  <a:pt x="2065867" y="2387600"/>
                  <a:pt x="1636183" y="2705100"/>
                  <a:pt x="1219200" y="3064933"/>
                </a:cubicBezTo>
                <a:cubicBezTo>
                  <a:pt x="802217" y="3424766"/>
                  <a:pt x="179917" y="4127500"/>
                  <a:pt x="0" y="4284133"/>
                </a:cubicBezTo>
              </a:path>
            </a:pathLst>
          </a:custGeom>
          <a:ln w="952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8016" tIns="64008" rIns="128016" bIns="64008" anchor="ctr"/>
          <a:lstStyle/>
          <a:p>
            <a:pPr algn="ctr" defTabSz="1792224">
              <a:defRPr/>
            </a:pPr>
            <a:endParaRPr lang="en-US" sz="3500" dirty="0"/>
          </a:p>
        </p:txBody>
      </p:sp>
      <p:sp>
        <p:nvSpPr>
          <p:cNvPr id="21" name="Oval 20"/>
          <p:cNvSpPr/>
          <p:nvPr/>
        </p:nvSpPr>
        <p:spPr>
          <a:xfrm>
            <a:off x="10364724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66</Words>
  <Application>Microsoft Office PowerPoint</Application>
  <PresentationFormat>A3 Paper (297x420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CNADNR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UC387</dc:creator>
  <cp:lastModifiedBy>Curky</cp:lastModifiedBy>
  <cp:revision>58</cp:revision>
  <dcterms:created xsi:type="dcterms:W3CDTF">2014-01-27T07:20:04Z</dcterms:created>
  <dcterms:modified xsi:type="dcterms:W3CDTF">2014-05-20T13:34:38Z</dcterms:modified>
</cp:coreProperties>
</file>