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924" r:id="rId1"/>
    <p:sldMasterId id="2147484396" r:id="rId2"/>
  </p:sldMasterIdLst>
  <p:notesMasterIdLst>
    <p:notesMasterId r:id="rId10"/>
  </p:notesMasterIdLst>
  <p:handoutMasterIdLst>
    <p:handoutMasterId r:id="rId11"/>
  </p:handoutMasterIdLst>
  <p:sldIdLst>
    <p:sldId id="1358" r:id="rId3"/>
    <p:sldId id="1289" r:id="rId4"/>
    <p:sldId id="1387" r:id="rId5"/>
    <p:sldId id="1384" r:id="rId6"/>
    <p:sldId id="1385" r:id="rId7"/>
    <p:sldId id="1386" r:id="rId8"/>
    <p:sldId id="1388" r:id="rId9"/>
  </p:sldIdLst>
  <p:sldSz cx="9906000" cy="6858000" type="A4"/>
  <p:notesSz cx="6797675" cy="992822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8F24FE-35B5-45DE-BB68-FC2162AED927}">
          <p14:sldIdLst>
            <p14:sldId id="1358"/>
          </p14:sldIdLst>
        </p14:section>
        <p14:section name="Untitled Section" id="{0BF16092-2804-4C79-ACC8-B9276C16B7B8}">
          <p14:sldIdLst>
            <p14:sldId id="1289"/>
            <p14:sldId id="1387"/>
            <p14:sldId id="1384"/>
            <p14:sldId id="1385"/>
            <p14:sldId id="1386"/>
            <p14:sldId id="1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orient="horz" pos="672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orient="horz" pos="968">
          <p15:clr>
            <a:srgbClr val="A4A3A4"/>
          </p15:clr>
        </p15:guide>
        <p15:guide id="5" orient="horz" pos="2370">
          <p15:clr>
            <a:srgbClr val="A4A3A4"/>
          </p15:clr>
        </p15:guide>
        <p15:guide id="6" orient="horz" pos="2880">
          <p15:clr>
            <a:srgbClr val="A4A3A4"/>
          </p15:clr>
        </p15:guide>
        <p15:guide id="7" orient="horz" pos="2610">
          <p15:clr>
            <a:srgbClr val="A4A3A4"/>
          </p15:clr>
        </p15:guide>
        <p15:guide id="8" pos="144">
          <p15:clr>
            <a:srgbClr val="A4A3A4"/>
          </p15:clr>
        </p15:guide>
        <p15:guide id="9" pos="6096">
          <p15:clr>
            <a:srgbClr val="A4A3A4"/>
          </p15:clr>
        </p15:guide>
        <p15:guide id="10" pos="6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  <p15:guide id="5" orient="horz" pos="3340">
          <p15:clr>
            <a:srgbClr val="A4A3A4"/>
          </p15:clr>
        </p15:guide>
        <p15:guide id="6" pos="207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, Marius" initials="DM" lastIdx="19" clrIdx="0"/>
  <p:cmAuthor id="1" name="Birsu, Ioana" initials="BI" lastIdx="2" clrIdx="1"/>
  <p:cmAuthor id="2" name="andrei.vasile.truta@gmail.com" initials="a" lastIdx="3" clrIdx="2">
    <p:extLst/>
  </p:cmAuthor>
  <p:cmAuthor id="3" name="Truta, Oana" initials="TO" lastIdx="1" clrIdx="3"/>
  <p:cmAuthor id="4" name="Ana Chivu" initials="AC" lastIdx="1" clrIdx="4"/>
  <p:cmAuthor id="5" name="B NB" initials="" lastIdx="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B749"/>
    <a:srgbClr val="188BF4"/>
    <a:srgbClr val="E2C0D4"/>
    <a:srgbClr val="580000"/>
    <a:srgbClr val="55E5D4"/>
    <a:srgbClr val="84E2EC"/>
    <a:srgbClr val="9AD2F8"/>
    <a:srgbClr val="DEB8CF"/>
    <a:srgbClr val="C9EE78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6279" autoAdjust="0"/>
  </p:normalViewPr>
  <p:slideViewPr>
    <p:cSldViewPr snapToGrid="0" snapToObjects="1">
      <p:cViewPr varScale="1">
        <p:scale>
          <a:sx n="89" d="100"/>
          <a:sy n="89" d="100"/>
        </p:scale>
        <p:origin x="1291" y="72"/>
      </p:cViewPr>
      <p:guideLst>
        <p:guide orient="horz" pos="4224"/>
        <p:guide orient="horz" pos="672"/>
        <p:guide orient="horz" pos="4319"/>
        <p:guide orient="horz" pos="968"/>
        <p:guide orient="horz" pos="2370"/>
        <p:guide orient="horz" pos="2880"/>
        <p:guide orient="horz" pos="2610"/>
        <p:guide pos="144"/>
        <p:guide pos="6096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64" d="100"/>
          <a:sy n="64" d="100"/>
        </p:scale>
        <p:origin x="-2952" y="-114"/>
      </p:cViewPr>
      <p:guideLst>
        <p:guide orient="horz" pos="3127"/>
        <p:guide pos="2141"/>
        <p:guide orient="horz" pos="2928"/>
        <p:guide pos="2208"/>
        <p:guide orient="horz" pos="3340"/>
        <p:guide pos="207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862" cy="4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60" tIns="47080" rIns="94160" bIns="47080" numCol="1" anchor="t" anchorCtr="0" compatLnSpc="1">
            <a:prstTxWarp prst="textNoShape">
              <a:avLst/>
            </a:prstTxWarp>
          </a:bodyPr>
          <a:lstStyle>
            <a:lvl1pPr defTabSz="942598">
              <a:defRPr sz="1200"/>
            </a:lvl1pPr>
          </a:lstStyle>
          <a:p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60" tIns="47080" rIns="94160" bIns="47080" numCol="1" anchor="t" anchorCtr="0" compatLnSpc="1">
            <a:prstTxWarp prst="textNoShape">
              <a:avLst/>
            </a:prstTxWarp>
          </a:bodyPr>
          <a:lstStyle>
            <a:lvl1pPr algn="r" defTabSz="942598">
              <a:defRPr sz="1200"/>
            </a:lvl1pPr>
          </a:lstStyle>
          <a:p>
            <a:fld id="{93ED8536-43A1-43A5-B98D-11AD4B5C5A58}" type="datetime8">
              <a:rPr lang="en-US" smtClean="0"/>
              <a:pPr/>
              <a:t>5/17/2021 10:18</a:t>
            </a:fld>
            <a:endParaRPr lang="en-US" dirty="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4"/>
            <a:ext cx="2945862" cy="4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60" tIns="47080" rIns="94160" bIns="47080" numCol="1" anchor="b" anchorCtr="0" compatLnSpc="1">
            <a:prstTxWarp prst="textNoShape">
              <a:avLst/>
            </a:prstTxWarp>
          </a:bodyPr>
          <a:lstStyle>
            <a:lvl1pPr defTabSz="942598">
              <a:defRPr sz="1200"/>
            </a:lvl1pPr>
          </a:lstStyle>
          <a:p>
            <a:r>
              <a:rPr lang="en-US" dirty="0"/>
              <a:t>FTIFRO_IRPPT_0113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30814"/>
            <a:ext cx="2945862" cy="4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60" tIns="47080" rIns="94160" bIns="47080" numCol="1" anchor="b" anchorCtr="0" compatLnSpc="1">
            <a:prstTxWarp prst="textNoShape">
              <a:avLst/>
            </a:prstTxWarp>
          </a:bodyPr>
          <a:lstStyle>
            <a:lvl1pPr algn="r" defTabSz="942598">
              <a:defRPr sz="1200"/>
            </a:lvl1pPr>
          </a:lstStyle>
          <a:p>
            <a:fld id="{6D4626B3-DBEB-4842-92B5-2A8329EFA0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8921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862" cy="4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60" tIns="47080" rIns="94160" bIns="47080" numCol="1" anchor="t" anchorCtr="0" compatLnSpc="1">
            <a:prstTxWarp prst="textNoShape">
              <a:avLst/>
            </a:prstTxWarp>
          </a:bodyPr>
          <a:lstStyle>
            <a:lvl1pPr defTabSz="94259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60" tIns="47080" rIns="94160" bIns="47080" numCol="1" anchor="t" anchorCtr="0" compatLnSpc="1">
            <a:prstTxWarp prst="textNoShape">
              <a:avLst/>
            </a:prstTxWarp>
          </a:bodyPr>
          <a:lstStyle>
            <a:lvl1pPr algn="r" defTabSz="94259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1975F65-C478-4E52-B528-6F7D1913E8A7}" type="datetime8">
              <a:rPr lang="en-US" smtClean="0"/>
              <a:pPr/>
              <a:t>5/17/2021 10:18</a:t>
            </a:fld>
            <a:endParaRPr lang="en-US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6949"/>
            <a:ext cx="5438748" cy="4467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60" tIns="47080" rIns="94160" bIns="47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14"/>
            <a:ext cx="2945862" cy="4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60" tIns="47080" rIns="94160" bIns="47080" numCol="1" anchor="b" anchorCtr="0" compatLnSpc="1">
            <a:prstTxWarp prst="textNoShape">
              <a:avLst/>
            </a:prstTxWarp>
          </a:bodyPr>
          <a:lstStyle>
            <a:lvl1pPr defTabSz="94259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FTIFRO_IRPPT_0113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430814"/>
            <a:ext cx="2945862" cy="4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60" tIns="47080" rIns="94160" bIns="47080" numCol="1" anchor="b" anchorCtr="0" compatLnSpc="1">
            <a:prstTxWarp prst="textNoShape">
              <a:avLst/>
            </a:prstTxWarp>
          </a:bodyPr>
          <a:lstStyle>
            <a:lvl1pPr algn="r" defTabSz="94259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DDF0ADB5-C7E2-4508-A6CE-988B611D4E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603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117475" indent="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225425" indent="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342900" indent="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463550" indent="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6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9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486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74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6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41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1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43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0185"/>
            <a:ext cx="1487878" cy="33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28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594600" y="228601"/>
            <a:ext cx="2311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2109CB4D-4C70-4FB6-A2BA-B83F45367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0185"/>
            <a:ext cx="1487878" cy="33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90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0185"/>
            <a:ext cx="1487878" cy="33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8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31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088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8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" y="6508640"/>
            <a:ext cx="1464564" cy="33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44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0"/>
          <p:cNvSpPr>
            <a:spLocks noChangeShapeType="1"/>
          </p:cNvSpPr>
          <p:nvPr/>
        </p:nvSpPr>
        <p:spPr bwMode="auto">
          <a:xfrm>
            <a:off x="3448050" y="0"/>
            <a:ext cx="0" cy="28067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27" name="Line 10"/>
          <p:cNvSpPr>
            <a:spLocks noChangeShapeType="1"/>
          </p:cNvSpPr>
          <p:nvPr/>
        </p:nvSpPr>
        <p:spPr bwMode="auto">
          <a:xfrm>
            <a:off x="3446463" y="0"/>
            <a:ext cx="0" cy="28067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28" name="Line 13"/>
          <p:cNvSpPr>
            <a:spLocks noChangeShapeType="1"/>
          </p:cNvSpPr>
          <p:nvPr/>
        </p:nvSpPr>
        <p:spPr bwMode="auto">
          <a:xfrm>
            <a:off x="0" y="2771775"/>
            <a:ext cx="9906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29" name="Line 17"/>
          <p:cNvSpPr>
            <a:spLocks noChangeShapeType="1"/>
          </p:cNvSpPr>
          <p:nvPr/>
        </p:nvSpPr>
        <p:spPr bwMode="auto">
          <a:xfrm>
            <a:off x="0" y="4051300"/>
            <a:ext cx="9906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439223" y="3"/>
            <a:ext cx="1982478" cy="98355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9" y="1014292"/>
            <a:ext cx="9905999" cy="325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5849" y="28733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4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2400" b="1" kern="1200" dirty="0">
          <a:solidFill>
            <a:schemeClr val="bg1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CB4D-4C70-4FB6-A2BA-B83F45367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0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508" y="240102"/>
            <a:ext cx="3966983" cy="914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6156"/>
            <a:ext cx="9906000" cy="470197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80714" y="1447800"/>
            <a:ext cx="95445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63" fontAlgn="auto">
              <a:spcAft>
                <a:spcPts val="0"/>
              </a:spcAft>
              <a:defRPr/>
            </a:pPr>
            <a:r>
              <a:rPr lang="en-US" sz="36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Unitate de </a:t>
            </a:r>
            <a:r>
              <a:rPr lang="en-US" sz="3600" b="1" spc="1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Producere</a:t>
            </a:r>
            <a:r>
              <a:rPr lang="en-US" sz="36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</a:t>
            </a:r>
            <a:r>
              <a:rPr lang="en-US" sz="36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Hidrogenului</a:t>
            </a:r>
            <a:r>
              <a:rPr lang="en-US" sz="36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Verde</a:t>
            </a:r>
          </a:p>
          <a:p>
            <a:pPr defTabSz="914363" fontAlgn="auto">
              <a:spcAft>
                <a:spcPts val="0"/>
              </a:spcAft>
              <a:defRPr/>
            </a:pPr>
            <a:endParaRPr lang="en-US" sz="3600" b="1" spc="1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7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83393" y="38381"/>
            <a:ext cx="954457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63" fontAlgn="auto">
              <a:spcAft>
                <a:spcPts val="0"/>
              </a:spcAft>
              <a:defRPr/>
            </a:pP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Avantajele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adoptarii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de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timpuriu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productiei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pe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scara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larga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 </a:t>
            </a:r>
            <a:r>
              <a:rPr lang="en-US" sz="2800" b="1" spc="1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hidrogenului</a:t>
            </a:r>
            <a:r>
              <a:rPr lang="en-US" sz="28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verde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de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catre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ROMANIA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3897" y="1825223"/>
            <a:ext cx="5215704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- Romania </a:t>
            </a:r>
            <a:r>
              <a:rPr lang="en-US" b="1" dirty="0" err="1" smtClean="0">
                <a:solidFill>
                  <a:srgbClr val="00B050"/>
                </a:solidFill>
              </a:rPr>
              <a:t>devine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un </a:t>
            </a:r>
            <a:r>
              <a:rPr lang="en-US" b="1" dirty="0" err="1" smtClean="0">
                <a:solidFill>
                  <a:srgbClr val="00B050"/>
                </a:solidFill>
              </a:rPr>
              <a:t>jucator</a:t>
            </a:r>
            <a:r>
              <a:rPr lang="en-US" b="1" dirty="0" smtClean="0">
                <a:solidFill>
                  <a:srgbClr val="00B050"/>
                </a:solidFill>
              </a:rPr>
              <a:t> important in </a:t>
            </a:r>
            <a:r>
              <a:rPr lang="en-US" b="1" dirty="0" err="1" smtClean="0">
                <a:solidFill>
                  <a:srgbClr val="00B050"/>
                </a:solidFill>
              </a:rPr>
              <a:t>piata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mondiala</a:t>
            </a:r>
            <a:r>
              <a:rPr lang="en-US" b="1" dirty="0" smtClean="0">
                <a:solidFill>
                  <a:srgbClr val="00B050"/>
                </a:solidFill>
              </a:rPr>
              <a:t> a </a:t>
            </a:r>
            <a:r>
              <a:rPr lang="en-US" b="1" dirty="0" err="1" smtClean="0">
                <a:solidFill>
                  <a:srgbClr val="00B050"/>
                </a:solidFill>
              </a:rPr>
              <a:t>hidrogenului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verde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prin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productia</a:t>
            </a:r>
            <a:r>
              <a:rPr lang="en-US" b="1" dirty="0" smtClean="0">
                <a:solidFill>
                  <a:srgbClr val="00B050"/>
                </a:solidFill>
              </a:rPr>
              <a:t> pe </a:t>
            </a:r>
            <a:r>
              <a:rPr lang="en-US" b="1" dirty="0" err="1" smtClean="0">
                <a:solidFill>
                  <a:srgbClr val="00B050"/>
                </a:solidFill>
              </a:rPr>
              <a:t>scara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larga</a:t>
            </a:r>
            <a:r>
              <a:rPr lang="en-US" b="1" dirty="0" smtClean="0">
                <a:solidFill>
                  <a:srgbClr val="00B050"/>
                </a:solidFill>
              </a:rPr>
              <a:t> a </a:t>
            </a:r>
            <a:r>
              <a:rPr lang="en-US" b="1" dirty="0" err="1" smtClean="0">
                <a:solidFill>
                  <a:srgbClr val="00B050"/>
                </a:solidFill>
              </a:rPr>
              <a:t>hidrogenului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verde</a:t>
            </a:r>
            <a:r>
              <a:rPr lang="en-US" b="1" dirty="0" smtClean="0">
                <a:solidFill>
                  <a:srgbClr val="00B050"/>
                </a:solidFill>
              </a:rPr>
              <a:t> „Made </a:t>
            </a:r>
            <a:r>
              <a:rPr lang="en-US" b="1" dirty="0">
                <a:solidFill>
                  <a:srgbClr val="00B050"/>
                </a:solidFill>
              </a:rPr>
              <a:t>in Romania</a:t>
            </a:r>
            <a:r>
              <a:rPr lang="en-US" b="1" dirty="0" smtClean="0">
                <a:solidFill>
                  <a:srgbClr val="00B050"/>
                </a:solidFill>
              </a:rPr>
              <a:t>”;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- Romania </a:t>
            </a:r>
            <a:r>
              <a:rPr lang="en-US" b="1" dirty="0" err="1" smtClean="0">
                <a:solidFill>
                  <a:srgbClr val="00B050"/>
                </a:solidFill>
              </a:rPr>
              <a:t>contribuie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semnificativ</a:t>
            </a:r>
            <a:r>
              <a:rPr lang="en-US" b="1" dirty="0" smtClean="0">
                <a:solidFill>
                  <a:srgbClr val="00B050"/>
                </a:solidFill>
              </a:rPr>
              <a:t> la </a:t>
            </a:r>
            <a:r>
              <a:rPr lang="en-US" b="1" dirty="0" err="1" smtClean="0">
                <a:solidFill>
                  <a:srgbClr val="00B050"/>
                </a:solidFill>
              </a:rPr>
              <a:t>obiectivele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climatice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atat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cele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nationale</a:t>
            </a:r>
            <a:r>
              <a:rPr lang="en-US" b="1" dirty="0" smtClean="0">
                <a:solidFill>
                  <a:srgbClr val="00B050"/>
                </a:solidFill>
              </a:rPr>
              <a:t>, cat </a:t>
            </a:r>
            <a:r>
              <a:rPr lang="en-US" b="1" dirty="0" err="1" smtClean="0">
                <a:solidFill>
                  <a:srgbClr val="00B050"/>
                </a:solidFill>
              </a:rPr>
              <a:t>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cele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europene</a:t>
            </a:r>
            <a:r>
              <a:rPr lang="en-US" b="1" dirty="0" smtClean="0">
                <a:solidFill>
                  <a:srgbClr val="00B050"/>
                </a:solidFill>
              </a:rPr>
              <a:t> (Green Deal);</a:t>
            </a:r>
          </a:p>
          <a:p>
            <a:endParaRPr lang="it-IT" b="1" dirty="0" smtClean="0">
              <a:solidFill>
                <a:srgbClr val="00B050"/>
              </a:solidFill>
            </a:endParaRPr>
          </a:p>
          <a:p>
            <a:r>
              <a:rPr lang="it-IT" b="1" dirty="0" smtClean="0">
                <a:solidFill>
                  <a:srgbClr val="00B050"/>
                </a:solidFill>
              </a:rPr>
              <a:t>- </a:t>
            </a:r>
            <a:r>
              <a:rPr lang="it-IT" b="1" dirty="0">
                <a:solidFill>
                  <a:srgbClr val="00B050"/>
                </a:solidFill>
              </a:rPr>
              <a:t>Romania genereaza in mod substantial valoare adaugata </a:t>
            </a:r>
            <a:r>
              <a:rPr lang="it-IT" b="1" dirty="0" smtClean="0">
                <a:solidFill>
                  <a:srgbClr val="00B050"/>
                </a:solidFill>
              </a:rPr>
              <a:t>romaneasca creata </a:t>
            </a:r>
            <a:r>
              <a:rPr lang="it-IT" b="1" dirty="0">
                <a:solidFill>
                  <a:srgbClr val="00B050"/>
                </a:solidFill>
              </a:rPr>
              <a:t>prin companii romanesti;</a:t>
            </a:r>
          </a:p>
          <a:p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3896" y="5565342"/>
            <a:ext cx="91440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- Romania are </a:t>
            </a:r>
            <a:r>
              <a:rPr lang="en-US" b="1" dirty="0" err="1" smtClean="0">
                <a:solidFill>
                  <a:srgbClr val="00B050"/>
                </a:solidFill>
              </a:rPr>
              <a:t>acces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neconditionat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la volume </a:t>
            </a:r>
            <a:r>
              <a:rPr lang="en-US" b="1" dirty="0" err="1">
                <a:solidFill>
                  <a:srgbClr val="00B050"/>
                </a:solidFill>
              </a:rPr>
              <a:t>mari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 smtClean="0">
                <a:solidFill>
                  <a:srgbClr val="00B050"/>
                </a:solidFill>
              </a:rPr>
              <a:t>hidrogen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verde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pentru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decarbonizarea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activa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a </a:t>
            </a:r>
            <a:r>
              <a:rPr lang="en-US" b="1" dirty="0" err="1">
                <a:solidFill>
                  <a:srgbClr val="00B050"/>
                </a:solidFill>
              </a:rPr>
              <a:t>consumatorilor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industriali</a:t>
            </a:r>
            <a:r>
              <a:rPr lang="en-US" b="1" dirty="0">
                <a:solidFill>
                  <a:srgbClr val="00B050"/>
                </a:solidFill>
              </a:rPr>
              <a:t> cu </a:t>
            </a:r>
            <a:r>
              <a:rPr lang="en-US" b="1" dirty="0" err="1">
                <a:solidFill>
                  <a:srgbClr val="00B050"/>
                </a:solidFill>
              </a:rPr>
              <a:t>consum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intensiv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 smtClean="0">
                <a:solidFill>
                  <a:srgbClr val="00B050"/>
                </a:solidFill>
              </a:rPr>
              <a:t>energie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</a:t>
            </a:r>
            <a:r>
              <a:rPr lang="en-US" b="1" dirty="0" err="1" smtClean="0">
                <a:solidFill>
                  <a:srgbClr val="00B050"/>
                </a:solidFill>
              </a:rPr>
              <a:t>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emitatori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de CO</a:t>
            </a:r>
            <a:r>
              <a:rPr lang="en-US" b="1" baseline="-25000" dirty="0">
                <a:solidFill>
                  <a:srgbClr val="00B050"/>
                </a:solidFill>
              </a:rPr>
              <a:t>2</a:t>
            </a:r>
            <a:r>
              <a:rPr lang="en-US" b="1" dirty="0">
                <a:solidFill>
                  <a:srgbClr val="00B050"/>
                </a:solidFill>
              </a:rPr>
              <a:t> (</a:t>
            </a:r>
            <a:r>
              <a:rPr lang="en-US" b="1" dirty="0" err="1">
                <a:solidFill>
                  <a:srgbClr val="00B050"/>
                </a:solidFill>
              </a:rPr>
              <a:t>sectoare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greu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>
                <a:solidFill>
                  <a:srgbClr val="00B050"/>
                </a:solidFill>
              </a:rPr>
              <a:t>atenuat</a:t>
            </a:r>
            <a:r>
              <a:rPr lang="en-US" b="1" dirty="0" smtClean="0">
                <a:solidFill>
                  <a:srgbClr val="00B050"/>
                </a:solidFill>
              </a:rPr>
              <a:t>).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731" y="2403928"/>
            <a:ext cx="3494701" cy="247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6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73326" y="225023"/>
            <a:ext cx="954457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63" fontAlgn="auto">
              <a:spcAft>
                <a:spcPts val="0"/>
              </a:spcAft>
              <a:defRPr/>
            </a:pP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Principiul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generarii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hidrogenului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verde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</a:t>
            </a:r>
          </a:p>
          <a:p>
            <a:pPr defTabSz="914363" fontAlgn="auto">
              <a:spcAft>
                <a:spcPts val="0"/>
              </a:spcAft>
              <a:defRPr/>
            </a:pP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electroliza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apei pe </a:t>
            </a:r>
            <a:r>
              <a:rPr lang="en-US" sz="2800" b="1" spc="1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baza</a:t>
            </a:r>
            <a:r>
              <a:rPr lang="en-US" sz="28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de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membrana</a:t>
            </a:r>
            <a:endParaRPr lang="en-US" sz="2800" b="1" spc="1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defTabSz="914363" fontAlgn="auto">
              <a:spcAft>
                <a:spcPts val="0"/>
              </a:spcAft>
              <a:defRPr/>
            </a:pP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electrolitica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800" b="1" spc="1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polimerica</a:t>
            </a:r>
            <a:r>
              <a:rPr lang="en-US" sz="28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(PEM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</a:t>
            </a:r>
            <a:endParaRPr lang="en-US" sz="2800" b="1" spc="1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defTabSz="914363" fontAlgn="auto">
              <a:spcAft>
                <a:spcPts val="0"/>
              </a:spcAft>
              <a:defRPr/>
            </a:pPr>
            <a:endParaRPr lang="en-US" sz="2800" b="1" spc="1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696" y="1711771"/>
            <a:ext cx="3805129" cy="312966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3896" y="1825223"/>
            <a:ext cx="480060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Hidrogenul </a:t>
            </a:r>
            <a:r>
              <a:rPr lang="en-US" b="1" dirty="0" err="1">
                <a:solidFill>
                  <a:srgbClr val="00B050"/>
                </a:solidFill>
              </a:rPr>
              <a:t>verde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este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produs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prin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electroliza</a:t>
            </a:r>
            <a:r>
              <a:rPr lang="en-US" b="1" dirty="0">
                <a:solidFill>
                  <a:srgbClr val="00B050"/>
                </a:solidFill>
              </a:rPr>
              <a:t> apei, </a:t>
            </a:r>
            <a:r>
              <a:rPr lang="en-US" b="1" dirty="0" err="1">
                <a:solidFill>
                  <a:srgbClr val="00B050"/>
                </a:solidFill>
              </a:rPr>
              <a:t>utilizand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energie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electrică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verde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obtinută</a:t>
            </a:r>
            <a:r>
              <a:rPr lang="en-US" b="1" dirty="0">
                <a:solidFill>
                  <a:srgbClr val="00B050"/>
                </a:solidFill>
              </a:rPr>
              <a:t> din </a:t>
            </a:r>
            <a:r>
              <a:rPr lang="en-US" b="1" dirty="0" err="1">
                <a:solidFill>
                  <a:srgbClr val="00B050"/>
                </a:solidFill>
              </a:rPr>
              <a:t>surse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regenerabile</a:t>
            </a:r>
            <a:r>
              <a:rPr lang="en-US" b="1" dirty="0" smtClean="0">
                <a:solidFill>
                  <a:srgbClr val="00B050"/>
                </a:solidFill>
              </a:rPr>
              <a:t> (</a:t>
            </a:r>
            <a:r>
              <a:rPr lang="en-US" b="1" dirty="0" err="1" smtClean="0">
                <a:solidFill>
                  <a:srgbClr val="00B050"/>
                </a:solidFill>
              </a:rPr>
              <a:t>eoliene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si</a:t>
            </a:r>
            <a:r>
              <a:rPr lang="en-US" b="1" dirty="0" smtClean="0">
                <a:solidFill>
                  <a:srgbClr val="00B050"/>
                </a:solidFill>
              </a:rPr>
              <a:t>/</a:t>
            </a:r>
            <a:r>
              <a:rPr lang="en-US" b="1" dirty="0" err="1" smtClean="0">
                <a:solidFill>
                  <a:srgbClr val="00B050"/>
                </a:solidFill>
              </a:rPr>
              <a:t>sau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fotovoltaice</a:t>
            </a:r>
            <a:r>
              <a:rPr lang="en-US" b="1" dirty="0" smtClean="0">
                <a:solidFill>
                  <a:srgbClr val="00B050"/>
                </a:solidFill>
              </a:rPr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B050"/>
                </a:solidFill>
              </a:rPr>
              <a:t>A</a:t>
            </a:r>
            <a:r>
              <a:rPr lang="en-US" b="1" dirty="0" err="1" smtClean="0">
                <a:solidFill>
                  <a:srgbClr val="00B050"/>
                </a:solidFill>
              </a:rPr>
              <a:t>pa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este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împărțită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în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componentele</a:t>
            </a:r>
            <a:r>
              <a:rPr lang="en-US" b="1" dirty="0">
                <a:solidFill>
                  <a:srgbClr val="00B050"/>
                </a:solidFill>
              </a:rPr>
              <a:t> sale la </a:t>
            </a:r>
            <a:r>
              <a:rPr lang="en-US" b="1" dirty="0" err="1">
                <a:solidFill>
                  <a:srgbClr val="00B050"/>
                </a:solidFill>
              </a:rPr>
              <a:t>anod</a:t>
            </a:r>
            <a:r>
              <a:rPr lang="en-US" b="1" dirty="0">
                <a:solidFill>
                  <a:srgbClr val="00B050"/>
                </a:solidFill>
              </a:rPr>
              <a:t>: </a:t>
            </a:r>
            <a:r>
              <a:rPr lang="en-US" b="1" dirty="0" err="1">
                <a:solidFill>
                  <a:srgbClr val="00B050"/>
                </a:solidFill>
              </a:rPr>
              <a:t>pentru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fiecare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moleculă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>
                <a:solidFill>
                  <a:srgbClr val="00B050"/>
                </a:solidFill>
              </a:rPr>
              <a:t>apă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reacția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furnizează</a:t>
            </a:r>
            <a:r>
              <a:rPr lang="en-US" b="1" dirty="0">
                <a:solidFill>
                  <a:srgbClr val="00B050"/>
                </a:solidFill>
              </a:rPr>
              <a:t> o </a:t>
            </a:r>
            <a:r>
              <a:rPr lang="en-US" b="1" dirty="0" err="1">
                <a:solidFill>
                  <a:srgbClr val="00B050"/>
                </a:solidFill>
              </a:rPr>
              <a:t>jumătate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>
                <a:solidFill>
                  <a:srgbClr val="00B050"/>
                </a:solidFill>
              </a:rPr>
              <a:t>moleculă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>
                <a:solidFill>
                  <a:srgbClr val="00B050"/>
                </a:solidFill>
              </a:rPr>
              <a:t>oxigen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și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doi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protoni</a:t>
            </a:r>
            <a:r>
              <a:rPr lang="en-US" b="1" dirty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1021" y="5066456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Moleculele de </a:t>
            </a:r>
            <a:r>
              <a:rPr lang="en-US" b="1" dirty="0" err="1">
                <a:solidFill>
                  <a:srgbClr val="00B050"/>
                </a:solidFill>
              </a:rPr>
              <a:t>oxigen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sunt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colectate</a:t>
            </a:r>
            <a:r>
              <a:rPr lang="en-US" b="1" dirty="0">
                <a:solidFill>
                  <a:srgbClr val="00B050"/>
                </a:solidFill>
              </a:rPr>
              <a:t> pe </a:t>
            </a:r>
            <a:r>
              <a:rPr lang="en-US" b="1" dirty="0" err="1">
                <a:solidFill>
                  <a:srgbClr val="00B050"/>
                </a:solidFill>
              </a:rPr>
              <a:t>partea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anodului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în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timp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ce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protonii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sunt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transportați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printr</a:t>
            </a:r>
            <a:r>
              <a:rPr lang="en-US" b="1" dirty="0">
                <a:solidFill>
                  <a:srgbClr val="00B050"/>
                </a:solidFill>
              </a:rPr>
              <a:t>-o </a:t>
            </a:r>
            <a:r>
              <a:rPr lang="en-US" b="1" dirty="0" err="1">
                <a:solidFill>
                  <a:srgbClr val="00B050"/>
                </a:solidFill>
              </a:rPr>
              <a:t>membrană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conductiva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(PEM) </a:t>
            </a:r>
            <a:r>
              <a:rPr lang="en-US" b="1" dirty="0" err="1">
                <a:solidFill>
                  <a:srgbClr val="00B050"/>
                </a:solidFill>
              </a:rPr>
              <a:t>către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catod</a:t>
            </a:r>
            <a:r>
              <a:rPr lang="en-US" b="1" dirty="0">
                <a:solidFill>
                  <a:srgbClr val="00B050"/>
                </a:solidFill>
              </a:rPr>
              <a:t>. </a:t>
            </a:r>
            <a:r>
              <a:rPr lang="en-US" b="1" dirty="0" err="1">
                <a:solidFill>
                  <a:srgbClr val="00B050"/>
                </a:solidFill>
              </a:rPr>
              <a:t>Cei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doi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protoni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construiesc</a:t>
            </a:r>
            <a:r>
              <a:rPr lang="en-US" b="1" dirty="0">
                <a:solidFill>
                  <a:srgbClr val="00B050"/>
                </a:solidFill>
              </a:rPr>
              <a:t> o </a:t>
            </a:r>
            <a:r>
              <a:rPr lang="en-US" b="1" dirty="0" err="1">
                <a:solidFill>
                  <a:srgbClr val="00B050"/>
                </a:solidFill>
              </a:rPr>
              <a:t>singură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moleculă</a:t>
            </a:r>
            <a:r>
              <a:rPr lang="en-US" b="1" dirty="0">
                <a:solidFill>
                  <a:srgbClr val="00B050"/>
                </a:solidFill>
              </a:rPr>
              <a:t> de </a:t>
            </a:r>
            <a:r>
              <a:rPr lang="en-US" b="1" dirty="0" err="1">
                <a:solidFill>
                  <a:srgbClr val="00B050"/>
                </a:solidFill>
              </a:rPr>
              <a:t>hidrogen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prin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absorbția</a:t>
            </a:r>
            <a:r>
              <a:rPr lang="en-US" b="1" dirty="0">
                <a:solidFill>
                  <a:srgbClr val="00B050"/>
                </a:solidFill>
              </a:rPr>
              <a:t> a </a:t>
            </a:r>
            <a:r>
              <a:rPr lang="en-US" b="1" dirty="0" err="1">
                <a:solidFill>
                  <a:srgbClr val="00B050"/>
                </a:solidFill>
              </a:rPr>
              <a:t>doi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electroni</a:t>
            </a:r>
            <a:r>
              <a:rPr lang="en-US" b="1" dirty="0">
                <a:solidFill>
                  <a:srgbClr val="00B050"/>
                </a:solidFill>
              </a:rPr>
              <a:t> la </a:t>
            </a:r>
            <a:r>
              <a:rPr lang="en-US" b="1" dirty="0" err="1">
                <a:solidFill>
                  <a:srgbClr val="00B050"/>
                </a:solidFill>
              </a:rPr>
              <a:t>catod</a:t>
            </a:r>
            <a:r>
              <a:rPr lang="en-US" b="1" dirty="0">
                <a:solidFill>
                  <a:srgbClr val="00B05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710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76201" y="0"/>
            <a:ext cx="954457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63" fontAlgn="auto">
              <a:spcAft>
                <a:spcPts val="0"/>
              </a:spcAft>
              <a:defRPr/>
            </a:pPr>
            <a:r>
              <a:rPr lang="pt-BR" sz="28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Diagrama fluxului de proces de </a:t>
            </a:r>
            <a:r>
              <a:rPr lang="pt-BR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producere</a:t>
            </a:r>
          </a:p>
          <a:p>
            <a:pPr defTabSz="914363" fontAlgn="auto">
              <a:spcAft>
                <a:spcPts val="0"/>
              </a:spcAft>
              <a:defRPr/>
            </a:pPr>
            <a:r>
              <a:rPr lang="pt-BR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</a:t>
            </a:r>
            <a:r>
              <a:rPr lang="pt-BR" sz="28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hidrogenului verde</a:t>
            </a:r>
            <a:endParaRPr lang="en-US" sz="2800" b="1" spc="1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31298" y="1442232"/>
            <a:ext cx="5810777" cy="2257417"/>
            <a:chOff x="1526504" y="1575816"/>
            <a:chExt cx="8503994" cy="35052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34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526504" y="1575816"/>
              <a:ext cx="8503994" cy="3505200"/>
            </a:xfrm>
            <a:prstGeom prst="rect">
              <a:avLst/>
            </a:prstGeom>
          </p:spPr>
        </p:pic>
        <p:cxnSp>
          <p:nvCxnSpPr>
            <p:cNvPr id="5" name="Straight Connector 4"/>
            <p:cNvCxnSpPr/>
            <p:nvPr/>
          </p:nvCxnSpPr>
          <p:spPr>
            <a:xfrm>
              <a:off x="2868637" y="2598911"/>
              <a:ext cx="103188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89858" y="4166615"/>
              <a:ext cx="1048603" cy="18290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41" y="1846163"/>
            <a:ext cx="375855" cy="509924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342437" y="2761397"/>
            <a:ext cx="1764879" cy="629012"/>
            <a:chOff x="4301067" y="3826588"/>
            <a:chExt cx="2798233" cy="899695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623" y="3974007"/>
              <a:ext cx="676668" cy="63776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5626" y="4133794"/>
              <a:ext cx="397042" cy="37421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4005" y="3942045"/>
              <a:ext cx="1020784" cy="701694"/>
            </a:xfrm>
            <a:prstGeom prst="rect">
              <a:avLst/>
            </a:prstGeom>
          </p:spPr>
        </p:pic>
        <p:sp>
          <p:nvSpPr>
            <p:cNvPr id="28" name="Rectangle 27"/>
            <p:cNvSpPr/>
            <p:nvPr/>
          </p:nvSpPr>
          <p:spPr>
            <a:xfrm>
              <a:off x="4301067" y="3826588"/>
              <a:ext cx="2798233" cy="899695"/>
            </a:xfrm>
            <a:prstGeom prst="rect">
              <a:avLst/>
            </a:prstGeom>
            <a:noFill/>
            <a:ln w="38100">
              <a:solidFill>
                <a:srgbClr val="33B7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342437" y="4126218"/>
            <a:ext cx="939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800" b="1" dirty="0" err="1" smtClean="0">
                <a:solidFill>
                  <a:srgbClr val="00B050"/>
                </a:solidFill>
              </a:rPr>
              <a:t>apa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este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colectată</a:t>
            </a:r>
            <a:r>
              <a:rPr lang="en-US" sz="1800" b="1" dirty="0">
                <a:solidFill>
                  <a:srgbClr val="00B050"/>
                </a:solidFill>
              </a:rPr>
              <a:t>, </a:t>
            </a:r>
            <a:r>
              <a:rPr lang="en-US" sz="1800" b="1" dirty="0" err="1">
                <a:solidFill>
                  <a:srgbClr val="00B050"/>
                </a:solidFill>
              </a:rPr>
              <a:t>purificată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si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stocată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într</a:t>
            </a:r>
            <a:r>
              <a:rPr lang="en-US" sz="1800" b="1" dirty="0">
                <a:solidFill>
                  <a:srgbClr val="00B050"/>
                </a:solidFill>
              </a:rPr>
              <a:t>-un </a:t>
            </a:r>
            <a:r>
              <a:rPr lang="en-US" sz="1800" b="1" dirty="0" err="1">
                <a:solidFill>
                  <a:srgbClr val="00B050"/>
                </a:solidFill>
              </a:rPr>
              <a:t>rezervor</a:t>
            </a:r>
            <a:r>
              <a:rPr lang="en-US" sz="1800" b="1" dirty="0">
                <a:solidFill>
                  <a:srgbClr val="00B050"/>
                </a:solidFill>
              </a:rPr>
              <a:t> de </a:t>
            </a:r>
            <a:r>
              <a:rPr lang="en-US" sz="1800" b="1" dirty="0" err="1">
                <a:solidFill>
                  <a:srgbClr val="00B050"/>
                </a:solidFill>
              </a:rPr>
              <a:t>stocare</a:t>
            </a:r>
            <a:r>
              <a:rPr lang="en-US" sz="1800" b="1" dirty="0">
                <a:solidFill>
                  <a:srgbClr val="00B050"/>
                </a:solidFill>
              </a:rPr>
              <a:t> a apei </a:t>
            </a:r>
            <a:r>
              <a:rPr lang="en-US" sz="1800" b="1" dirty="0" smtClean="0">
                <a:solidFill>
                  <a:srgbClr val="00B050"/>
                </a:solidFill>
              </a:rPr>
              <a:t>pure;</a:t>
            </a:r>
          </a:p>
          <a:p>
            <a:pPr marL="342900" indent="-342900">
              <a:buAutoNum type="arabicPeriod"/>
            </a:pPr>
            <a:endParaRPr lang="en-US" sz="1800" b="1" dirty="0">
              <a:solidFill>
                <a:srgbClr val="00B050"/>
              </a:solidFill>
            </a:endParaRPr>
          </a:p>
          <a:p>
            <a:r>
              <a:rPr lang="en-US" sz="1800" b="1" dirty="0" smtClean="0">
                <a:solidFill>
                  <a:srgbClr val="00B050"/>
                </a:solidFill>
              </a:rPr>
              <a:t>2. </a:t>
            </a:r>
            <a:r>
              <a:rPr lang="en-US" sz="1800" b="1" dirty="0" err="1" smtClean="0">
                <a:solidFill>
                  <a:srgbClr val="00B050"/>
                </a:solidFill>
              </a:rPr>
              <a:t>unitatea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>
                <a:solidFill>
                  <a:srgbClr val="00B050"/>
                </a:solidFill>
              </a:rPr>
              <a:t>de </a:t>
            </a:r>
            <a:r>
              <a:rPr lang="en-US" sz="1800" b="1" dirty="0" err="1">
                <a:solidFill>
                  <a:srgbClr val="00B050"/>
                </a:solidFill>
              </a:rPr>
              <a:t>generare</a:t>
            </a:r>
            <a:r>
              <a:rPr lang="en-US" sz="1800" b="1" dirty="0">
                <a:solidFill>
                  <a:srgbClr val="00B050"/>
                </a:solidFill>
              </a:rPr>
              <a:t> a </a:t>
            </a:r>
            <a:r>
              <a:rPr lang="en-US" sz="1800" b="1" dirty="0" err="1">
                <a:solidFill>
                  <a:srgbClr val="00B050"/>
                </a:solidFill>
              </a:rPr>
              <a:t>hidrogenului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integrează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electrolizorul</a:t>
            </a:r>
            <a:r>
              <a:rPr lang="en-US" sz="1800" b="1" dirty="0">
                <a:solidFill>
                  <a:srgbClr val="00B050"/>
                </a:solidFill>
              </a:rPr>
              <a:t> PEM, </a:t>
            </a:r>
            <a:r>
              <a:rPr lang="en-US" sz="1800" b="1" dirty="0" err="1">
                <a:solidFill>
                  <a:srgbClr val="00B050"/>
                </a:solidFill>
              </a:rPr>
              <a:t>precum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si</a:t>
            </a:r>
            <a:r>
              <a:rPr lang="en-US" sz="1800" b="1" dirty="0">
                <a:solidFill>
                  <a:srgbClr val="00B050"/>
                </a:solidFill>
              </a:rPr>
              <a:t> o </a:t>
            </a:r>
            <a:r>
              <a:rPr lang="en-US" sz="1800" b="1" dirty="0" err="1">
                <a:solidFill>
                  <a:srgbClr val="00B050"/>
                </a:solidFill>
              </a:rPr>
              <a:t>unitate</a:t>
            </a:r>
            <a:r>
              <a:rPr lang="en-US" sz="1800" b="1" dirty="0">
                <a:solidFill>
                  <a:srgbClr val="00B050"/>
                </a:solidFill>
              </a:rPr>
              <a:t> de </a:t>
            </a:r>
            <a:r>
              <a:rPr lang="en-US" sz="1800" b="1" dirty="0" err="1">
                <a:solidFill>
                  <a:srgbClr val="00B050"/>
                </a:solidFill>
              </a:rPr>
              <a:t>purificare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și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uscare</a:t>
            </a:r>
            <a:r>
              <a:rPr lang="en-US" sz="1800" b="1" dirty="0">
                <a:solidFill>
                  <a:srgbClr val="00B050"/>
                </a:solidFill>
              </a:rPr>
              <a:t> a </a:t>
            </a:r>
            <a:r>
              <a:rPr lang="en-US" sz="1800" b="1" dirty="0" err="1">
                <a:solidFill>
                  <a:srgbClr val="00B050"/>
                </a:solidFill>
              </a:rPr>
              <a:t>hidrogenului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gazos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</a:rPr>
              <a:t>rezultat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și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eliminarea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căldurii</a:t>
            </a:r>
            <a:r>
              <a:rPr lang="en-US" sz="1800" b="1" dirty="0" smtClean="0">
                <a:solidFill>
                  <a:srgbClr val="00B050"/>
                </a:solidFill>
              </a:rPr>
              <a:t>;</a:t>
            </a:r>
          </a:p>
          <a:p>
            <a:endParaRPr lang="en-US" sz="1800" b="1" dirty="0">
              <a:solidFill>
                <a:srgbClr val="00B050"/>
              </a:solidFill>
            </a:endParaRPr>
          </a:p>
          <a:p>
            <a:r>
              <a:rPr lang="en-US" sz="1800" b="1" dirty="0" smtClean="0">
                <a:solidFill>
                  <a:srgbClr val="00B050"/>
                </a:solidFill>
              </a:rPr>
              <a:t>3. </a:t>
            </a:r>
            <a:r>
              <a:rPr lang="en-US" sz="1800" b="1" dirty="0" err="1">
                <a:solidFill>
                  <a:srgbClr val="00B050"/>
                </a:solidFill>
              </a:rPr>
              <a:t>hidrogenul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gazos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rezultat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intră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într</a:t>
            </a:r>
            <a:r>
              <a:rPr lang="en-US" sz="1800" b="1" dirty="0">
                <a:solidFill>
                  <a:srgbClr val="00B050"/>
                </a:solidFill>
              </a:rPr>
              <a:t>-un </a:t>
            </a:r>
            <a:r>
              <a:rPr lang="en-US" sz="1800" b="1" dirty="0" err="1">
                <a:solidFill>
                  <a:srgbClr val="00B050"/>
                </a:solidFill>
              </a:rPr>
              <a:t>compresor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și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apoi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este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stocat</a:t>
            </a:r>
            <a:r>
              <a:rPr lang="en-US" sz="1800" b="1" dirty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într</a:t>
            </a:r>
            <a:r>
              <a:rPr lang="en-US" sz="1800" b="1" dirty="0">
                <a:solidFill>
                  <a:srgbClr val="00B050"/>
                </a:solidFill>
              </a:rPr>
              <a:t>-o </a:t>
            </a:r>
            <a:r>
              <a:rPr lang="en-US" sz="1800" b="1" dirty="0" err="1">
                <a:solidFill>
                  <a:srgbClr val="00B050"/>
                </a:solidFill>
              </a:rPr>
              <a:t>unitate</a:t>
            </a:r>
            <a:r>
              <a:rPr lang="en-US" sz="1800" b="1" dirty="0">
                <a:solidFill>
                  <a:srgbClr val="00B050"/>
                </a:solidFill>
              </a:rPr>
              <a:t> de </a:t>
            </a:r>
            <a:r>
              <a:rPr lang="en-US" sz="1800" b="1" dirty="0" err="1">
                <a:solidFill>
                  <a:srgbClr val="00B050"/>
                </a:solidFill>
              </a:rPr>
              <a:t>stocare</a:t>
            </a:r>
            <a:r>
              <a:rPr lang="en-US" sz="1800" b="1" dirty="0">
                <a:solidFill>
                  <a:srgbClr val="00B050"/>
                </a:solidFill>
              </a:rPr>
              <a:t> a </a:t>
            </a:r>
            <a:r>
              <a:rPr lang="en-US" sz="1800" b="1" dirty="0" err="1" smtClean="0">
                <a:solidFill>
                  <a:srgbClr val="00B050"/>
                </a:solidFill>
              </a:rPr>
              <a:t>hidrogenului</a:t>
            </a:r>
            <a:r>
              <a:rPr lang="en-US" sz="1800" b="1" dirty="0" smtClean="0">
                <a:solidFill>
                  <a:srgbClr val="00B050"/>
                </a:solidFill>
              </a:rPr>
              <a:t>.</a:t>
            </a:r>
            <a:endParaRPr lang="en-US" sz="1800" b="1" dirty="0">
              <a:solidFill>
                <a:srgbClr val="00B050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67" y="2700994"/>
            <a:ext cx="797671" cy="8195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309" y="2619059"/>
            <a:ext cx="253998" cy="25399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34" y="3190749"/>
            <a:ext cx="253998" cy="25399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921" y="2221663"/>
            <a:ext cx="253998" cy="25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1" y="0"/>
            <a:ext cx="954457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63" fontAlgn="auto">
              <a:spcAft>
                <a:spcPts val="0"/>
              </a:spcAft>
              <a:defRPr/>
            </a:pPr>
            <a:r>
              <a:rPr lang="pt-BR" sz="28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Implementarea </a:t>
            </a:r>
            <a:r>
              <a:rPr lang="pt-BR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etapizata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BR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Proiectului (1)</a:t>
            </a:r>
            <a:endParaRPr lang="en-US" sz="2800" b="1" spc="1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7999" y="1676400"/>
            <a:ext cx="92964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2021 </a:t>
            </a:r>
            <a:r>
              <a:rPr lang="en-US" b="1" dirty="0">
                <a:solidFill>
                  <a:srgbClr val="00B050"/>
                </a:solidFill>
              </a:rPr>
              <a:t>(1 </a:t>
            </a:r>
            <a:r>
              <a:rPr lang="en-US" b="1" dirty="0" err="1">
                <a:solidFill>
                  <a:srgbClr val="00B050"/>
                </a:solidFill>
              </a:rPr>
              <a:t>milion</a:t>
            </a:r>
            <a:r>
              <a:rPr lang="en-US" b="1" dirty="0">
                <a:solidFill>
                  <a:srgbClr val="00B050"/>
                </a:solidFill>
              </a:rPr>
              <a:t> euro):</a:t>
            </a:r>
          </a:p>
          <a:p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Realizare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studii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>
                <a:solidFill>
                  <a:srgbClr val="00B050"/>
                </a:solidFill>
              </a:rPr>
              <a:t>teren</a:t>
            </a:r>
            <a:r>
              <a:rPr lang="en-US" dirty="0">
                <a:solidFill>
                  <a:srgbClr val="00B050"/>
                </a:solidFill>
              </a:rPr>
              <a:t> (</a:t>
            </a:r>
            <a:r>
              <a:rPr lang="en-US" dirty="0" err="1">
                <a:solidFill>
                  <a:srgbClr val="00B050"/>
                </a:solidFill>
              </a:rPr>
              <a:t>resurse</a:t>
            </a:r>
            <a:r>
              <a:rPr lang="en-US" dirty="0">
                <a:solidFill>
                  <a:srgbClr val="00B050"/>
                </a:solidFill>
              </a:rPr>
              <a:t> – </a:t>
            </a:r>
            <a:r>
              <a:rPr lang="en-US" dirty="0" err="1">
                <a:solidFill>
                  <a:srgbClr val="00B050"/>
                </a:solidFill>
              </a:rPr>
              <a:t>apa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racordare</a:t>
            </a:r>
            <a:r>
              <a:rPr lang="en-US" dirty="0">
                <a:solidFill>
                  <a:srgbClr val="00B050"/>
                </a:solidFill>
              </a:rPr>
              <a:t> la </a:t>
            </a:r>
            <a:r>
              <a:rPr lang="en-US" dirty="0" err="1">
                <a:solidFill>
                  <a:srgbClr val="00B050"/>
                </a:solidFill>
              </a:rPr>
              <a:t>energie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verde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geologie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utilitati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posibilitati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>
                <a:solidFill>
                  <a:srgbClr val="00B050"/>
                </a:solidFill>
              </a:rPr>
              <a:t>evacuare</a:t>
            </a:r>
            <a:r>
              <a:rPr lang="en-US" dirty="0">
                <a:solidFill>
                  <a:srgbClr val="00B050"/>
                </a:solidFill>
              </a:rPr>
              <a:t> H2, etc</a:t>
            </a:r>
            <a:r>
              <a:rPr lang="en-US" dirty="0" smtClean="0">
                <a:solidFill>
                  <a:srgbClr val="00B050"/>
                </a:solidFill>
              </a:rPr>
              <a:t>.);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Elaborare</a:t>
            </a:r>
            <a:r>
              <a:rPr lang="en-US" dirty="0">
                <a:solidFill>
                  <a:srgbClr val="00B050"/>
                </a:solidFill>
              </a:rPr>
              <a:t> benchmarking </a:t>
            </a:r>
            <a:r>
              <a:rPr lang="en-US" dirty="0" err="1">
                <a:solidFill>
                  <a:srgbClr val="00B050"/>
                </a:solidFill>
              </a:rPr>
              <a:t>pentru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achizitia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>
                <a:solidFill>
                  <a:srgbClr val="00B050"/>
                </a:solidFill>
              </a:rPr>
              <a:t>hidrogen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verde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2022 (11 </a:t>
            </a:r>
            <a:r>
              <a:rPr lang="en-US" b="1" dirty="0" err="1">
                <a:solidFill>
                  <a:srgbClr val="00B050"/>
                </a:solidFill>
              </a:rPr>
              <a:t>milioane</a:t>
            </a:r>
            <a:r>
              <a:rPr lang="en-US" b="1" dirty="0">
                <a:solidFill>
                  <a:srgbClr val="00B050"/>
                </a:solidFill>
              </a:rPr>
              <a:t> euro</a:t>
            </a:r>
            <a:r>
              <a:rPr lang="en-US" b="1" dirty="0" smtClean="0">
                <a:solidFill>
                  <a:srgbClr val="00B050"/>
                </a:solidFill>
              </a:rPr>
              <a:t>):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Elaborare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aprobare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studiu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fezabilitate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 err="1" smtClean="0">
                <a:solidFill>
                  <a:srgbClr val="00B050"/>
                </a:solidFill>
              </a:rPr>
              <a:t>Obtinere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teren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avize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pentru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utilitati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 err="1" smtClean="0">
                <a:solidFill>
                  <a:srgbClr val="00B050"/>
                </a:solidFill>
              </a:rPr>
              <a:t>Obtinere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avize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acorduri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necesare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pentru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implementarea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proiectului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Elaborare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aprobare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documentatie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tehnica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pentru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achizitia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executia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proiectului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Derulare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procedura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achizitie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pentru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executia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proiectului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Semnare</a:t>
            </a:r>
            <a:r>
              <a:rPr lang="en-US" dirty="0">
                <a:solidFill>
                  <a:srgbClr val="00B050"/>
                </a:solidFill>
              </a:rPr>
              <a:t> contract de tip "la </a:t>
            </a:r>
            <a:r>
              <a:rPr lang="en-US" dirty="0" err="1" smtClean="0">
                <a:solidFill>
                  <a:srgbClr val="00B050"/>
                </a:solidFill>
              </a:rPr>
              <a:t>cheie</a:t>
            </a:r>
            <a:r>
              <a:rPr lang="en-US" dirty="0" smtClean="0">
                <a:solidFill>
                  <a:srgbClr val="00B050"/>
                </a:solidFill>
              </a:rPr>
              <a:t>“.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1" y="0"/>
            <a:ext cx="954457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63" fontAlgn="auto">
              <a:spcAft>
                <a:spcPts val="0"/>
              </a:spcAft>
              <a:defRPr/>
            </a:pPr>
            <a:r>
              <a:rPr lang="pt-BR" sz="2800" b="1" spc="1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Implementarea </a:t>
            </a:r>
            <a:r>
              <a:rPr lang="pt-BR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etapizata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pt-BR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Proiectului (2)</a:t>
            </a:r>
            <a:endParaRPr lang="en-US" sz="2800" b="1" spc="1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7999" y="1676400"/>
            <a:ext cx="92964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2023-2024 (85 </a:t>
            </a:r>
            <a:r>
              <a:rPr lang="en-US" b="1" dirty="0" err="1">
                <a:solidFill>
                  <a:srgbClr val="00B050"/>
                </a:solidFill>
              </a:rPr>
              <a:t>milioane</a:t>
            </a:r>
            <a:r>
              <a:rPr lang="en-US" b="1" dirty="0">
                <a:solidFill>
                  <a:srgbClr val="00B050"/>
                </a:solidFill>
              </a:rPr>
              <a:t> euro):</a:t>
            </a:r>
          </a:p>
          <a:p>
            <a:r>
              <a:rPr lang="en-US" b="1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Executie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lucrari</a:t>
            </a:r>
            <a:r>
              <a:rPr lang="en-US" dirty="0">
                <a:solidFill>
                  <a:srgbClr val="00B050"/>
                </a:solidFill>
              </a:rPr>
              <a:t> in </a:t>
            </a:r>
            <a:r>
              <a:rPr lang="en-US" dirty="0" err="1">
                <a:solidFill>
                  <a:srgbClr val="00B050"/>
                </a:solidFill>
              </a:rPr>
              <a:t>amplasamentul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final: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 err="1" smtClean="0">
                <a:solidFill>
                  <a:srgbClr val="00B050"/>
                </a:solidFill>
              </a:rPr>
              <a:t>Instalare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echipamente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primare</a:t>
            </a:r>
            <a:r>
              <a:rPr lang="en-US" dirty="0">
                <a:solidFill>
                  <a:srgbClr val="00B050"/>
                </a:solidFill>
              </a:rPr>
              <a:t> (</a:t>
            </a:r>
            <a:r>
              <a:rPr lang="en-US" dirty="0" err="1">
                <a:solidFill>
                  <a:srgbClr val="00B050"/>
                </a:solidFill>
              </a:rPr>
              <a:t>rezervoare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stocare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apa</a:t>
            </a:r>
            <a:r>
              <a:rPr lang="en-US" dirty="0">
                <a:solidFill>
                  <a:srgbClr val="00B050"/>
                </a:solidFill>
              </a:rPr>
              <a:t>/</a:t>
            </a:r>
            <a:r>
              <a:rPr lang="en-US" dirty="0" err="1">
                <a:solidFill>
                  <a:srgbClr val="00B050"/>
                </a:solidFill>
              </a:rPr>
              <a:t>hidrogen</a:t>
            </a:r>
            <a:r>
              <a:rPr lang="en-US" dirty="0" smtClean="0">
                <a:solidFill>
                  <a:srgbClr val="00B050"/>
                </a:solidFill>
              </a:rPr>
              <a:t>);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 err="1" smtClean="0">
                <a:solidFill>
                  <a:srgbClr val="00B050"/>
                </a:solidFill>
              </a:rPr>
              <a:t>Instalare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unitate</a:t>
            </a:r>
            <a:r>
              <a:rPr lang="en-US" dirty="0">
                <a:solidFill>
                  <a:srgbClr val="00B050"/>
                </a:solidFill>
              </a:rPr>
              <a:t> de </a:t>
            </a:r>
            <a:r>
              <a:rPr lang="en-US" dirty="0" err="1">
                <a:solidFill>
                  <a:srgbClr val="00B050"/>
                </a:solidFill>
              </a:rPr>
              <a:t>generare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H2;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 err="1" smtClean="0">
                <a:solidFill>
                  <a:srgbClr val="00B050"/>
                </a:solidFill>
              </a:rPr>
              <a:t>Instalare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echipamente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anexe</a:t>
            </a:r>
            <a:r>
              <a:rPr lang="en-US" dirty="0">
                <a:solidFill>
                  <a:srgbClr val="00B050"/>
                </a:solidFill>
              </a:rPr>
              <a:t> (</a:t>
            </a:r>
            <a:r>
              <a:rPr lang="en-US" dirty="0" err="1">
                <a:solidFill>
                  <a:srgbClr val="00B050"/>
                </a:solidFill>
              </a:rPr>
              <a:t>purificator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apa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compresor</a:t>
            </a:r>
            <a:r>
              <a:rPr lang="en-US" dirty="0">
                <a:solidFill>
                  <a:srgbClr val="00B050"/>
                </a:solidFill>
              </a:rPr>
              <a:t> H2, etc</a:t>
            </a:r>
            <a:r>
              <a:rPr lang="en-US" dirty="0" smtClean="0">
                <a:solidFill>
                  <a:srgbClr val="00B050"/>
                </a:solidFill>
              </a:rPr>
              <a:t>.);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 err="1" smtClean="0">
                <a:solidFill>
                  <a:srgbClr val="00B050"/>
                </a:solidFill>
              </a:rPr>
              <a:t>Conectare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utilitati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 err="1" smtClean="0">
                <a:solidFill>
                  <a:srgbClr val="00B050"/>
                </a:solidFill>
              </a:rPr>
              <a:t>Instalare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automatizare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calibrare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unitate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producere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hidrogen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verde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2025 (2 </a:t>
            </a:r>
            <a:r>
              <a:rPr lang="en-US" b="1" dirty="0" err="1">
                <a:solidFill>
                  <a:srgbClr val="00B050"/>
                </a:solidFill>
              </a:rPr>
              <a:t>milioane</a:t>
            </a:r>
            <a:r>
              <a:rPr lang="en-US" b="1" dirty="0">
                <a:solidFill>
                  <a:srgbClr val="00B050"/>
                </a:solidFill>
              </a:rPr>
              <a:t> euro):</a:t>
            </a:r>
          </a:p>
          <a:p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 err="1">
                <a:solidFill>
                  <a:srgbClr val="00B050"/>
                </a:solidFill>
              </a:rPr>
              <a:t>Selectare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pregatire</a:t>
            </a:r>
            <a:r>
              <a:rPr lang="en-US" dirty="0">
                <a:solidFill>
                  <a:srgbClr val="00B050"/>
                </a:solidFill>
              </a:rPr>
              <a:t> personal de </a:t>
            </a:r>
            <a:r>
              <a:rPr lang="en-US" dirty="0" err="1" smtClean="0">
                <a:solidFill>
                  <a:srgbClr val="00B050"/>
                </a:solidFill>
              </a:rPr>
              <a:t>exploatare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- Teste, probe </a:t>
            </a:r>
            <a:r>
              <a:rPr lang="en-US" dirty="0" err="1">
                <a:solidFill>
                  <a:srgbClr val="00B050"/>
                </a:solidFill>
              </a:rPr>
              <a:t>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punere</a:t>
            </a:r>
            <a:r>
              <a:rPr lang="en-US" dirty="0">
                <a:solidFill>
                  <a:srgbClr val="00B050"/>
                </a:solidFill>
              </a:rPr>
              <a:t> in </a:t>
            </a:r>
            <a:r>
              <a:rPr lang="en-US" dirty="0" err="1">
                <a:solidFill>
                  <a:srgbClr val="00B050"/>
                </a:solidFill>
              </a:rPr>
              <a:t>functiune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unitate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producere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hidrogen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verde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2026 (1 </a:t>
            </a:r>
            <a:r>
              <a:rPr lang="en-US" b="1" dirty="0" err="1">
                <a:solidFill>
                  <a:srgbClr val="00B050"/>
                </a:solidFill>
              </a:rPr>
              <a:t>milion</a:t>
            </a:r>
            <a:r>
              <a:rPr lang="en-US" b="1" dirty="0">
                <a:solidFill>
                  <a:srgbClr val="00B050"/>
                </a:solidFill>
              </a:rPr>
              <a:t> euro):</a:t>
            </a:r>
          </a:p>
          <a:p>
            <a:pPr marL="342900" indent="-342900">
              <a:buFontTx/>
              <a:buChar char="-"/>
            </a:pPr>
            <a:r>
              <a:rPr lang="en-US" dirty="0" err="1" smtClean="0">
                <a:solidFill>
                  <a:srgbClr val="00B050"/>
                </a:solidFill>
              </a:rPr>
              <a:t>Promovare</a:t>
            </a:r>
            <a:r>
              <a:rPr lang="en-US" dirty="0" smtClean="0">
                <a:solidFill>
                  <a:srgbClr val="00B050"/>
                </a:solidFill>
              </a:rPr>
              <a:t>/Marketing/</a:t>
            </a:r>
            <a:r>
              <a:rPr lang="en-US" dirty="0" err="1" smtClean="0">
                <a:solidFill>
                  <a:srgbClr val="00B050"/>
                </a:solidFill>
              </a:rPr>
              <a:t>Diseminare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utilizare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hidrogen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verde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342900" indent="-342900">
              <a:buFontTx/>
              <a:buChar char="-"/>
            </a:pPr>
            <a:endParaRPr lang="en-US" dirty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TOTAL ESTIMAT (2021-2026): 100 </a:t>
            </a:r>
            <a:r>
              <a:rPr lang="en-US" sz="2400" b="1" dirty="0" err="1" smtClean="0">
                <a:solidFill>
                  <a:srgbClr val="00B050"/>
                </a:solidFill>
              </a:rPr>
              <a:t>milioane</a:t>
            </a:r>
            <a:r>
              <a:rPr lang="en-US" sz="2400" b="1" dirty="0" smtClean="0">
                <a:solidFill>
                  <a:srgbClr val="00B050"/>
                </a:solidFill>
              </a:rPr>
              <a:t> euro</a:t>
            </a:r>
            <a:endParaRPr lang="en-US" sz="2400" b="1" dirty="0">
              <a:solidFill>
                <a:srgbClr val="00B050"/>
              </a:solidFill>
            </a:endParaRP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CB4D-4C70-4FB6-A2BA-B83F453674D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1" y="0"/>
            <a:ext cx="954457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63" fontAlgn="auto">
              <a:spcAft>
                <a:spcPts val="0"/>
              </a:spcAft>
              <a:defRPr/>
            </a:pP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Tinte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/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Indicatori</a:t>
            </a:r>
            <a:r>
              <a:rPr lang="en-US" sz="2800" b="1" spc="1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800" b="1" spc="150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cantitativi</a:t>
            </a:r>
            <a:endParaRPr lang="en-US" sz="2800" b="1" spc="150" dirty="0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7998" y="1947333"/>
            <a:ext cx="5664201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- </a:t>
            </a:r>
            <a:r>
              <a:rPr lang="en-US" b="1" dirty="0" err="1" smtClean="0">
                <a:solidFill>
                  <a:srgbClr val="00B050"/>
                </a:solidFill>
              </a:rPr>
              <a:t>Putere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instalata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regernarabile</a:t>
            </a:r>
            <a:r>
              <a:rPr lang="en-US" b="1" dirty="0" smtClean="0">
                <a:solidFill>
                  <a:srgbClr val="00B050"/>
                </a:solidFill>
              </a:rPr>
              <a:t>: </a:t>
            </a:r>
            <a:r>
              <a:rPr lang="en-US" b="1" dirty="0" smtClean="0">
                <a:solidFill>
                  <a:srgbClr val="00B050"/>
                </a:solidFill>
              </a:rPr>
              <a:t>100</a:t>
            </a:r>
            <a:r>
              <a:rPr lang="en-US" b="1" dirty="0" smtClean="0">
                <a:solidFill>
                  <a:srgbClr val="00B050"/>
                </a:solidFill>
              </a:rPr>
              <a:t> MW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 (</a:t>
            </a:r>
            <a:r>
              <a:rPr lang="en-US" b="1" dirty="0" err="1" smtClean="0">
                <a:solidFill>
                  <a:srgbClr val="00B050"/>
                </a:solidFill>
              </a:rPr>
              <a:t>eolian</a:t>
            </a:r>
            <a:r>
              <a:rPr lang="en-US" b="1" dirty="0" smtClean="0">
                <a:solidFill>
                  <a:srgbClr val="00B050"/>
                </a:solidFill>
              </a:rPr>
              <a:t> + </a:t>
            </a:r>
            <a:r>
              <a:rPr lang="en-US" b="1" dirty="0" err="1" smtClean="0">
                <a:solidFill>
                  <a:srgbClr val="00B050"/>
                </a:solidFill>
              </a:rPr>
              <a:t>fotovoltaic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- </a:t>
            </a:r>
            <a:r>
              <a:rPr lang="en-US" b="1" dirty="0" err="1" smtClean="0">
                <a:solidFill>
                  <a:srgbClr val="00B050"/>
                </a:solidFill>
              </a:rPr>
              <a:t>Putere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instalata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hidroliza</a:t>
            </a:r>
            <a:r>
              <a:rPr lang="en-US" b="1" dirty="0">
                <a:solidFill>
                  <a:srgbClr val="00B050"/>
                </a:solidFill>
              </a:rPr>
              <a:t>: minim 80 </a:t>
            </a:r>
            <a:r>
              <a:rPr lang="en-US" b="1" dirty="0" smtClean="0">
                <a:solidFill>
                  <a:srgbClr val="00B050"/>
                </a:solidFill>
              </a:rPr>
              <a:t>MW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- </a:t>
            </a:r>
            <a:r>
              <a:rPr lang="en-US" b="1" dirty="0" err="1" smtClean="0">
                <a:solidFill>
                  <a:srgbClr val="00B050"/>
                </a:solidFill>
              </a:rPr>
              <a:t>Productie</a:t>
            </a:r>
            <a:r>
              <a:rPr lang="en-US" b="1" dirty="0" smtClean="0">
                <a:solidFill>
                  <a:srgbClr val="00B050"/>
                </a:solidFill>
              </a:rPr>
              <a:t> H</a:t>
            </a:r>
            <a:r>
              <a:rPr lang="en-US" b="1" baseline="-25000" dirty="0" smtClean="0">
                <a:solidFill>
                  <a:srgbClr val="00B050"/>
                </a:solidFill>
              </a:rPr>
              <a:t>2 </a:t>
            </a:r>
            <a:r>
              <a:rPr lang="en-US" b="1" dirty="0" err="1" smtClean="0">
                <a:solidFill>
                  <a:srgbClr val="00B050"/>
                </a:solidFill>
              </a:rPr>
              <a:t>verde</a:t>
            </a:r>
            <a:r>
              <a:rPr lang="en-US" b="1" dirty="0" smtClean="0">
                <a:solidFill>
                  <a:srgbClr val="00B050"/>
                </a:solidFill>
              </a:rPr>
              <a:t>: minim </a:t>
            </a:r>
            <a:r>
              <a:rPr lang="en-US" b="1" dirty="0">
                <a:solidFill>
                  <a:srgbClr val="00B050"/>
                </a:solidFill>
              </a:rPr>
              <a:t>10.000 t/an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- </a:t>
            </a:r>
            <a:r>
              <a:rPr lang="en-US" b="1" dirty="0" err="1" smtClean="0">
                <a:solidFill>
                  <a:srgbClr val="00B050"/>
                </a:solidFill>
              </a:rPr>
              <a:t>Randament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proces</a:t>
            </a:r>
            <a:r>
              <a:rPr lang="en-US" b="1" dirty="0">
                <a:solidFill>
                  <a:srgbClr val="00B050"/>
                </a:solidFill>
              </a:rPr>
              <a:t>: minim 75%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- </a:t>
            </a:r>
            <a:r>
              <a:rPr lang="en-US" b="1" dirty="0" err="1" smtClean="0">
                <a:solidFill>
                  <a:srgbClr val="00B050"/>
                </a:solidFill>
              </a:rPr>
              <a:t>Calitate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hidrogen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verde</a:t>
            </a:r>
            <a:r>
              <a:rPr lang="en-US" b="1" dirty="0">
                <a:solidFill>
                  <a:srgbClr val="00B050"/>
                </a:solidFill>
              </a:rPr>
              <a:t>: 5.0 (ultra-high purity)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921" y="2211633"/>
            <a:ext cx="2758546" cy="190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in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69421</TotalTime>
  <Words>562</Words>
  <Application>Microsoft Office PowerPoint</Application>
  <PresentationFormat>A4 Paper (210x297 mm)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Continut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Franklin Templeton Investments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kgreenwood</dc:creator>
  <cp:lastModifiedBy>Bogdan Paun</cp:lastModifiedBy>
  <cp:revision>5385</cp:revision>
  <cp:lastPrinted>2019-11-14T14:08:56Z</cp:lastPrinted>
  <dcterms:created xsi:type="dcterms:W3CDTF">2008-07-01T16:02:46Z</dcterms:created>
  <dcterms:modified xsi:type="dcterms:W3CDTF">2021-05-17T07:19:35Z</dcterms:modified>
</cp:coreProperties>
</file>