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74" r:id="rId3"/>
    <p:sldId id="400" r:id="rId4"/>
    <p:sldId id="401" r:id="rId5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242"/>
    <a:srgbClr val="2E7AA8"/>
    <a:srgbClr val="F4F4F4"/>
    <a:srgbClr val="FF6600"/>
    <a:srgbClr val="FF3300"/>
    <a:srgbClr val="AFB1EF"/>
    <a:srgbClr val="FFCC00"/>
    <a:srgbClr val="F6A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652" autoAdjust="0"/>
  </p:normalViewPr>
  <p:slideViewPr>
    <p:cSldViewPr>
      <p:cViewPr varScale="1">
        <p:scale>
          <a:sx n="63" d="100"/>
          <a:sy n="63" d="100"/>
        </p:scale>
        <p:origin x="150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8BA5E0-D18F-48B5-A623-F20B8F3F6A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177EBA-B0CF-45FF-9731-3A68725C9A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2F92DD-08B7-464E-98B3-419FC95F396E}" type="datetimeFigureOut">
              <a:rPr lang="en-US"/>
              <a:pPr>
                <a:defRPr/>
              </a:pPr>
              <a:t>5/17/2021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374F0A-D20B-472B-B619-E54C2B79C9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DFA472-E98B-429F-9434-9CEEE0A7F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C9A96-CCB3-43C3-BFD0-61006F928B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BB6C5-9886-4431-8808-68C914F867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66BDFA-E05B-4623-9F22-1E4B0EBF66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982F7F-2A11-49E4-A64C-9E2E15A32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FE06F6-3A59-4590-ACCD-477D1F0ED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9B5EA4-2612-4AA6-A76C-B0B62CB84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1DF2C-41C9-4D98-A42E-0CD539FA194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7927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2D93F-C83C-4194-BECC-64AFB8148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D27EEF-5D77-4F38-85FE-6E9BBF5A4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563865-EA9B-4A95-B129-DF57B5327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AF736-74DE-422B-9499-E433248081A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3618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EE5FC2-7751-4B5E-BB1B-4E300FAD7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00923C-6C99-406E-84C3-BC96CD9F8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085DE5-E3C2-49A3-ADB3-51E14D280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71F13-5C41-4E06-B3E4-9B720F0C3A8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1920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317343-34C0-426F-AC7B-6CA362E4D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8701DC-123E-4DD0-93DD-251B67CA13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290624-12FA-437F-860D-A6A39DA89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7E745-45D5-4BC6-9069-F595B2707A9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2908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E060E2-F168-412B-B76F-CF1C669AD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0FF37A-AA04-46D1-A132-E17584C91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4E7999-FA42-4FF5-B04A-1843DF809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327F1-0DC6-4E1A-8953-C7997EB5B0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5295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11552B-864B-4464-9574-AD2C01590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223017-74D0-4111-AA8F-7FFC0ED2B0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CE9315-C203-4847-BB11-CC3D5AF56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349F8-1F48-4F95-9F4F-0630DE26878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6494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BB69C2-15E1-42CE-9EAB-586BF99E40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B00CD0-D425-4D35-BA2D-A9AF58BBA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284B8D-BCCE-4322-B6C4-C7BC64DD33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75219-C208-4B5F-A317-3CBB8AE5E15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0092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CAE08A-2539-4298-9114-82ADD5E8E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EF461D-3D24-4AF5-B2DB-1EB7EABE7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CBE3F8-8A2C-4802-9975-270C2A3F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6F474-E6F3-4CF0-9466-DDC531E91B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7996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9FB4D1-06BC-4BB3-9C79-EC832F06B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0412D8-6AA9-4633-B9DC-169C2026C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7BFAFF-95D8-4D6D-A74E-AFB4B7C58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4233E-2632-41CA-ACBC-B2A0C224E49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8548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07CB8-0B31-4C81-A0A1-F4C6131CD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009B53-62CA-47D0-9628-3CE7C1962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8B596-86A5-40C0-A869-48195BFB2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EAF8B-C32C-49AD-9551-EC1833027CD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6924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75623E-BCA2-4904-A6B3-265DAE8A1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721CF4-E1CB-4553-BCE8-56EF28A2E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1BB9D-2640-4816-8B26-1FB7EFF96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B75B7-D99F-4B19-A2A1-47890BBC121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739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C87EB0-5B30-401F-8A21-7210429D0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8463C6-D7A7-4FB6-BF11-8AFBFC80C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EF3334-37A9-4195-B752-7C08DF098D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EE2CD8-569C-46C1-B35B-71304E2CDA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BFB46D-5A8D-4167-9D22-AE768C6A47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EC5D69A-500B-489C-862D-1F231BD69A14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wmf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>
            <a:extLst>
              <a:ext uri="{FF2B5EF4-FFF2-40B4-BE49-F238E27FC236}">
                <a16:creationId xmlns:a16="http://schemas.microsoft.com/office/drawing/2014/main" id="{83FFD727-912E-4AD6-85FC-CE4D23DBA6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87675" y="4581525"/>
            <a:ext cx="5688013" cy="1687513"/>
          </a:xfrm>
        </p:spPr>
        <p:txBody>
          <a:bodyPr/>
          <a:lstStyle/>
          <a:p>
            <a:b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  <a:t>PRODUCTIA DE HIDROGEN VERDE PE PLATFORMA CNE CERNAVODA</a:t>
            </a:r>
            <a:b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  <a:t>PROIECT STRATEGIC DE INVESTITII AL SN NUCLEARELECTRICA SA </a:t>
            </a:r>
            <a:b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GB" altLang="en-US" sz="1800" b="1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GB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122">
            <a:extLst>
              <a:ext uri="{FF2B5EF4-FFF2-40B4-BE49-F238E27FC236}">
                <a16:creationId xmlns:a16="http://schemas.microsoft.com/office/drawing/2014/main" id="{B3D4D740-FD6E-4F87-8A26-11E13C275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5300663"/>
            <a:ext cx="39608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pic>
        <p:nvPicPr>
          <p:cNvPr id="3076" name="Picture 125" descr="C:\Users\lrizea\Documents\Achizitii publice\2014\site\images\poza 1.jpg">
            <a:extLst>
              <a:ext uri="{FF2B5EF4-FFF2-40B4-BE49-F238E27FC236}">
                <a16:creationId xmlns:a16="http://schemas.microsoft.com/office/drawing/2014/main" id="{AA80DDB2-A325-4FA8-92F1-638DF8AB8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-50800"/>
            <a:ext cx="65881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6" descr="C:\Users\lrizea\Documents\ID SNN\docs\main_logo.eps">
            <a:extLst>
              <a:ext uri="{FF2B5EF4-FFF2-40B4-BE49-F238E27FC236}">
                <a16:creationId xmlns:a16="http://schemas.microsoft.com/office/drawing/2014/main" id="{373B0514-3151-4B2E-8417-A8C5908C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89438"/>
            <a:ext cx="1582737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8139E82-0A85-4106-B50E-0ACCE5FD36DD}"/>
              </a:ext>
            </a:extLst>
          </p:cNvPr>
          <p:cNvSpPr/>
          <p:nvPr/>
        </p:nvSpPr>
        <p:spPr>
          <a:xfrm>
            <a:off x="381000" y="5649913"/>
            <a:ext cx="1755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400" b="1" kern="0" dirty="0">
                <a:solidFill>
                  <a:schemeClr val="bg1"/>
                </a:solidFill>
                <a:latin typeface="Calibri" pitchFamily="34" charset="0"/>
              </a:rPr>
              <a:t>POWERed by people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5616AF78-8C72-4DD1-B0DB-D3F87A79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F563EC-F786-4F19-8DA0-9CF701A5E7DD}" type="slidenum">
              <a:rPr lang="es-E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n-US" sz="1400"/>
          </a:p>
        </p:txBody>
      </p:sp>
      <p:sp>
        <p:nvSpPr>
          <p:cNvPr id="4099" name="TextBox 6">
            <a:extLst>
              <a:ext uri="{FF2B5EF4-FFF2-40B4-BE49-F238E27FC236}">
                <a16:creationId xmlns:a16="http://schemas.microsoft.com/office/drawing/2014/main" id="{30CA310F-8C14-4DE8-A7F9-7C1893D31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844675"/>
            <a:ext cx="76692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00050" indent="-400050">
              <a:spcBef>
                <a:spcPct val="0"/>
              </a:spcBef>
              <a:buFontTx/>
              <a:buAutoNum type="romanUcPeriod"/>
              <a:defRPr/>
            </a:pPr>
            <a:r>
              <a:rPr lang="pt-BR" altLang="en-US" sz="1800" b="1" dirty="0"/>
              <a:t>Contributia Proiectului la Realizarea Obiectivelor Romaniei in cadrul Pactului Verde European</a:t>
            </a:r>
          </a:p>
          <a:p>
            <a:pPr marL="400050" indent="-400050">
              <a:spcBef>
                <a:spcPct val="0"/>
              </a:spcBef>
              <a:buFontTx/>
              <a:buAutoNum type="romanUcPeriod"/>
              <a:defRPr/>
            </a:pPr>
            <a:endParaRPr lang="pt-BR" altLang="en-US" sz="1800" b="1" dirty="0"/>
          </a:p>
          <a:p>
            <a:pPr marL="400050" indent="-400050">
              <a:spcBef>
                <a:spcPct val="0"/>
              </a:spcBef>
              <a:buFontTx/>
              <a:buAutoNum type="romanUcPeriod"/>
              <a:defRPr/>
            </a:pPr>
            <a:r>
              <a:rPr lang="pt-BR" altLang="en-US" sz="1800" b="1" dirty="0"/>
              <a:t>Scopul Proiectului si Integrarea in modelul curent al CNE Cernavoda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A57C509-6D6F-45F3-A3E8-EF9AE7B89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78850" cy="692150"/>
          </a:xfrm>
        </p:spPr>
        <p:txBody>
          <a:bodyPr/>
          <a:lstStyle/>
          <a:p>
            <a:r>
              <a:rPr lang="pt-BR" altLang="en-US" sz="1600" b="1"/>
              <a:t>Contributia Proiectului la Realizarea Obiectivelor Romaniei </a:t>
            </a:r>
            <a:br>
              <a:rPr lang="pt-BR" altLang="en-US" sz="1600" b="1"/>
            </a:br>
            <a:r>
              <a:rPr lang="pt-BR" altLang="en-US" sz="1600" b="1"/>
              <a:t>in cadrul Pactului Verde European</a:t>
            </a:r>
            <a:br>
              <a:rPr lang="pt-BR" altLang="en-US" sz="1600" b="1"/>
            </a:br>
            <a:endParaRPr lang="en-US" altLang="en-US" sz="1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558D-77CA-4DE0-B2EE-730DCC40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63" y="549275"/>
            <a:ext cx="8434387" cy="5864225"/>
          </a:xfrm>
        </p:spPr>
        <p:txBody>
          <a:bodyPr/>
          <a:lstStyle/>
          <a:p>
            <a:pPr>
              <a:defRPr/>
            </a:pPr>
            <a:r>
              <a:rPr lang="en-US" sz="1600" dirty="0" err="1"/>
              <a:t>Corelarea</a:t>
            </a:r>
            <a:r>
              <a:rPr lang="en-US" sz="1600" dirty="0"/>
              <a:t> </a:t>
            </a:r>
            <a:r>
              <a:rPr lang="en-US" sz="1600" dirty="0" err="1"/>
              <a:t>prosperitatii</a:t>
            </a:r>
            <a:r>
              <a:rPr lang="en-US" sz="1600" dirty="0"/>
              <a:t> </a:t>
            </a:r>
            <a:r>
              <a:rPr lang="en-US" sz="1600" dirty="0" err="1"/>
              <a:t>economice</a:t>
            </a:r>
            <a:r>
              <a:rPr lang="en-US" sz="1600" dirty="0"/>
              <a:t> cu </a:t>
            </a:r>
            <a:r>
              <a:rPr lang="en-US" sz="1600" dirty="0" err="1"/>
              <a:t>durabilitatea</a:t>
            </a:r>
            <a:r>
              <a:rPr lang="en-US" sz="1600" dirty="0"/>
              <a:t> </a:t>
            </a:r>
            <a:r>
              <a:rPr lang="en-US" sz="1600" dirty="0" err="1"/>
              <a:t>mediului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o </a:t>
            </a:r>
            <a:r>
              <a:rPr lang="en-US" sz="1600" dirty="0" err="1"/>
              <a:t>provocare</a:t>
            </a:r>
            <a:r>
              <a:rPr lang="en-US" sz="1600" dirty="0"/>
              <a:t> </a:t>
            </a:r>
            <a:r>
              <a:rPr lang="en-US" sz="1600" dirty="0" err="1"/>
              <a:t>majoră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România</a:t>
            </a:r>
            <a:r>
              <a:rPr lang="en-US" sz="1600" dirty="0"/>
              <a:t>, </a:t>
            </a:r>
            <a:r>
              <a:rPr lang="en-US" sz="1600" dirty="0" err="1"/>
              <a:t>ceea</a:t>
            </a:r>
            <a:r>
              <a:rPr lang="en-US" sz="1600" dirty="0"/>
              <a:t>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necesită</a:t>
            </a:r>
            <a:r>
              <a:rPr lang="en-US" sz="1600" dirty="0"/>
              <a:t> </a:t>
            </a:r>
            <a:r>
              <a:rPr lang="en-US" sz="1600" dirty="0" err="1"/>
              <a:t>investiții</a:t>
            </a:r>
            <a:r>
              <a:rPr lang="en-US" sz="1600" dirty="0"/>
              <a:t> in </a:t>
            </a:r>
            <a:r>
              <a:rPr lang="en-US" sz="1600" dirty="0" err="1"/>
              <a:t>tehnologii</a:t>
            </a:r>
            <a:r>
              <a:rPr lang="en-US" sz="1600" dirty="0"/>
              <a:t> </a:t>
            </a:r>
            <a:r>
              <a:rPr lang="en-US" sz="1600" dirty="0" err="1"/>
              <a:t>performante</a:t>
            </a:r>
            <a:r>
              <a:rPr lang="en-US" sz="1600" dirty="0"/>
              <a:t> de </a:t>
            </a:r>
            <a:r>
              <a:rPr lang="en-US" sz="1600" dirty="0" err="1"/>
              <a:t>electroliză</a:t>
            </a:r>
            <a:r>
              <a:rPr lang="en-US" sz="1600" dirty="0"/>
              <a:t>. </a:t>
            </a:r>
            <a:r>
              <a:rPr lang="en-US" sz="1600" dirty="0" err="1"/>
              <a:t>Hidrogenul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esențial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stocarea</a:t>
            </a:r>
            <a:r>
              <a:rPr lang="en-US" sz="1600" dirty="0"/>
              <a:t> </a:t>
            </a:r>
            <a:r>
              <a:rPr lang="en-US" sz="1600" dirty="0" err="1"/>
              <a:t>energiei</a:t>
            </a:r>
            <a:r>
              <a:rPr lang="en-US" sz="1600" dirty="0"/>
              <a:t> </a:t>
            </a:r>
            <a:r>
              <a:rPr lang="en-US" sz="1600" dirty="0" err="1"/>
              <a:t>produse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energie</a:t>
            </a:r>
            <a:r>
              <a:rPr lang="en-US" sz="1600" dirty="0"/>
              <a:t> </a:t>
            </a:r>
            <a:r>
              <a:rPr lang="en-US" sz="1600" dirty="0" err="1"/>
              <a:t>electrică</a:t>
            </a:r>
            <a:r>
              <a:rPr lang="en-US" sz="1600" dirty="0"/>
              <a:t> din </a:t>
            </a:r>
            <a:r>
              <a:rPr lang="en-US" sz="1600" dirty="0" err="1"/>
              <a:t>surse</a:t>
            </a:r>
            <a:r>
              <a:rPr lang="en-US" sz="1600" dirty="0"/>
              <a:t> </a:t>
            </a:r>
            <a:r>
              <a:rPr lang="en-US" sz="1600" dirty="0" err="1"/>
              <a:t>regenerabile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decarbonizarea</a:t>
            </a:r>
            <a:r>
              <a:rPr lang="en-US" sz="1600" dirty="0"/>
              <a:t> </a:t>
            </a:r>
            <a:r>
              <a:rPr lang="en-US" sz="1600" dirty="0" err="1"/>
              <a:t>sectoarelor</a:t>
            </a:r>
            <a:r>
              <a:rPr lang="en-US" sz="1600" dirty="0"/>
              <a:t> care sunt </a:t>
            </a:r>
            <a:r>
              <a:rPr lang="en-US" sz="1600" dirty="0" err="1"/>
              <a:t>greu</a:t>
            </a:r>
            <a:r>
              <a:rPr lang="en-US" sz="1600" dirty="0"/>
              <a:t> de </a:t>
            </a:r>
            <a:r>
              <a:rPr lang="en-US" sz="1600" dirty="0" err="1"/>
              <a:t>electrificat</a:t>
            </a:r>
            <a:r>
              <a:rPr lang="en-US" sz="1600" dirty="0"/>
              <a:t>.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/>
              <a:t>Proiectul</a:t>
            </a:r>
            <a:r>
              <a:rPr lang="en-US" sz="1600" dirty="0"/>
              <a:t> SNN de </a:t>
            </a:r>
            <a:r>
              <a:rPr lang="en-US" sz="1600" dirty="0" err="1"/>
              <a:t>realizare</a:t>
            </a:r>
            <a:r>
              <a:rPr lang="en-US" sz="1600" dirty="0"/>
              <a:t> a </a:t>
            </a:r>
            <a:r>
              <a:rPr lang="en-US" sz="1600" dirty="0" err="1"/>
              <a:t>unei</a:t>
            </a:r>
            <a:r>
              <a:rPr lang="en-US" sz="1600" dirty="0"/>
              <a:t> Centrale </a:t>
            </a:r>
            <a:r>
              <a:rPr lang="en-US" sz="1600" dirty="0" err="1"/>
              <a:t>electrice</a:t>
            </a:r>
            <a:r>
              <a:rPr lang="en-US" sz="1600" dirty="0"/>
              <a:t> </a:t>
            </a:r>
            <a:r>
              <a:rPr lang="en-US" sz="1600" dirty="0" err="1"/>
              <a:t>fotovoltaice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producerea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stocarea</a:t>
            </a:r>
            <a:r>
              <a:rPr lang="en-US" sz="1600" dirty="0"/>
              <a:t> </a:t>
            </a:r>
            <a:r>
              <a:rPr lang="en-US" sz="1600" dirty="0" err="1"/>
              <a:t>hidrogenului</a:t>
            </a:r>
            <a:r>
              <a:rPr lang="en-US" sz="1600" dirty="0"/>
              <a:t> de tip “</a:t>
            </a:r>
            <a:r>
              <a:rPr lang="en-US" sz="1600" dirty="0" err="1"/>
              <a:t>verde</a:t>
            </a:r>
            <a:r>
              <a:rPr lang="en-US" sz="1600" dirty="0"/>
              <a:t>”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utilizarea</a:t>
            </a:r>
            <a:r>
              <a:rPr lang="en-US" sz="1600" dirty="0"/>
              <a:t> </a:t>
            </a:r>
            <a:r>
              <a:rPr lang="en-US" sz="1600" dirty="0" err="1"/>
              <a:t>acestuia</a:t>
            </a:r>
            <a:r>
              <a:rPr lang="en-US" sz="1600" dirty="0"/>
              <a:t>  </a:t>
            </a:r>
            <a:r>
              <a:rPr lang="en-US" sz="1600" dirty="0" err="1"/>
              <a:t>folosind</a:t>
            </a:r>
            <a:r>
              <a:rPr lang="en-US" sz="1600" dirty="0"/>
              <a:t> </a:t>
            </a:r>
            <a:r>
              <a:rPr lang="en-US" sz="1600" dirty="0" err="1"/>
              <a:t>stocarea</a:t>
            </a:r>
            <a:r>
              <a:rPr lang="en-US" sz="1600" dirty="0"/>
              <a:t> </a:t>
            </a:r>
            <a:r>
              <a:rPr lang="en-US" sz="1600" dirty="0" err="1"/>
              <a:t>energiei</a:t>
            </a:r>
            <a:r>
              <a:rPr lang="en-US" sz="1600" dirty="0"/>
              <a:t> </a:t>
            </a:r>
            <a:r>
              <a:rPr lang="en-US" sz="1600" dirty="0" err="1"/>
              <a:t>electrice</a:t>
            </a:r>
            <a:r>
              <a:rPr lang="en-US" sz="1600" dirty="0"/>
              <a:t> (</a:t>
            </a:r>
            <a:r>
              <a:rPr lang="en-US" sz="1600" dirty="0" err="1"/>
              <a:t>baterii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supercapacitoare</a:t>
            </a:r>
            <a:r>
              <a:rPr lang="en-US" sz="1600" dirty="0"/>
              <a:t>), pe </a:t>
            </a:r>
            <a:r>
              <a:rPr lang="en-US" sz="1600" dirty="0" err="1"/>
              <a:t>platforma</a:t>
            </a:r>
            <a:r>
              <a:rPr lang="en-US" sz="1600" dirty="0"/>
              <a:t> CNE </a:t>
            </a:r>
            <a:r>
              <a:rPr lang="en-US" sz="1600" dirty="0" err="1"/>
              <a:t>Cernavoda</a:t>
            </a:r>
            <a:r>
              <a:rPr lang="en-US" sz="1600" dirty="0"/>
              <a:t> SA </a:t>
            </a:r>
            <a:r>
              <a:rPr lang="en-US" sz="1600" dirty="0" err="1"/>
              <a:t>este</a:t>
            </a:r>
            <a:r>
              <a:rPr lang="en-US" sz="1600" dirty="0"/>
              <a:t> un </a:t>
            </a:r>
            <a:r>
              <a:rPr lang="en-US" sz="1600" dirty="0" err="1"/>
              <a:t>obiectiv</a:t>
            </a:r>
            <a:r>
              <a:rPr lang="en-US" sz="1600" dirty="0"/>
              <a:t> de </a:t>
            </a:r>
            <a:r>
              <a:rPr lang="en-US" sz="1600" dirty="0" err="1"/>
              <a:t>importanta</a:t>
            </a:r>
            <a:r>
              <a:rPr lang="en-US" sz="1600" dirty="0"/>
              <a:t> </a:t>
            </a:r>
            <a:r>
              <a:rPr lang="en-US" sz="1600" dirty="0" err="1"/>
              <a:t>strategica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SNN. 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/>
              <a:t>Valoarea</a:t>
            </a:r>
            <a:r>
              <a:rPr lang="en-US" sz="1600" dirty="0"/>
              <a:t> </a:t>
            </a:r>
            <a:r>
              <a:rPr lang="en-US" sz="1600" dirty="0" err="1"/>
              <a:t>preconizata</a:t>
            </a:r>
            <a:r>
              <a:rPr lang="en-US" sz="1600" dirty="0"/>
              <a:t> a </a:t>
            </a:r>
            <a:r>
              <a:rPr lang="en-US" sz="1600" dirty="0" err="1"/>
              <a:t>investitiei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de 28.000.000 Eur. </a:t>
            </a:r>
            <a:r>
              <a:rPr lang="en-US" sz="1600" dirty="0" err="1"/>
              <a:t>Termenul</a:t>
            </a:r>
            <a:r>
              <a:rPr lang="en-US" sz="1600" dirty="0"/>
              <a:t> </a:t>
            </a:r>
            <a:r>
              <a:rPr lang="en-US" sz="1600" dirty="0" err="1"/>
              <a:t>estimat</a:t>
            </a:r>
            <a:r>
              <a:rPr lang="en-US" sz="1600" dirty="0"/>
              <a:t> de </a:t>
            </a:r>
            <a:r>
              <a:rPr lang="en-US" sz="1600" dirty="0" err="1"/>
              <a:t>recuperare</a:t>
            </a:r>
            <a:r>
              <a:rPr lang="en-US" sz="1600" dirty="0"/>
              <a:t> a </a:t>
            </a:r>
            <a:r>
              <a:rPr lang="en-US" sz="1600" dirty="0" err="1"/>
              <a:t>investitiei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de 12 </a:t>
            </a:r>
            <a:r>
              <a:rPr lang="en-US" sz="1600" dirty="0" err="1"/>
              <a:t>sau</a:t>
            </a:r>
            <a:r>
              <a:rPr lang="en-US" sz="1600" dirty="0"/>
              <a:t> 20 de ani in </a:t>
            </a:r>
            <a:r>
              <a:rPr lang="en-US" sz="1600" dirty="0" err="1"/>
              <a:t>functie</a:t>
            </a:r>
            <a:r>
              <a:rPr lang="en-US" sz="1600" dirty="0"/>
              <a:t> de </a:t>
            </a:r>
            <a:r>
              <a:rPr lang="en-US" sz="1600" dirty="0" err="1"/>
              <a:t>scenariul</a:t>
            </a:r>
            <a:r>
              <a:rPr lang="en-US" sz="1600" dirty="0"/>
              <a:t> de </a:t>
            </a:r>
            <a:r>
              <a:rPr lang="en-US" sz="1600" dirty="0" err="1"/>
              <a:t>implementare</a:t>
            </a:r>
            <a:r>
              <a:rPr lang="en-US" sz="1600" dirty="0"/>
              <a:t>. </a:t>
            </a:r>
            <a:r>
              <a:rPr lang="en-US" sz="1600" dirty="0" err="1"/>
              <a:t>Durata</a:t>
            </a:r>
            <a:r>
              <a:rPr lang="en-US" sz="1600" dirty="0"/>
              <a:t> de </a:t>
            </a:r>
            <a:r>
              <a:rPr lang="en-US" sz="1600" dirty="0" err="1"/>
              <a:t>implementare</a:t>
            </a:r>
            <a:r>
              <a:rPr lang="en-US" sz="1600" dirty="0"/>
              <a:t> </a:t>
            </a:r>
            <a:r>
              <a:rPr lang="en-US" sz="1600" dirty="0" err="1"/>
              <a:t>estimata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de 3 ani.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/>
              <a:t>Proiectul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contribui</a:t>
            </a:r>
            <a:r>
              <a:rPr lang="en-US" sz="1600" dirty="0"/>
              <a:t> la </a:t>
            </a:r>
            <a:r>
              <a:rPr lang="en-US" sz="1600" dirty="0" err="1"/>
              <a:t>realizarea</a:t>
            </a:r>
            <a:r>
              <a:rPr lang="en-US" sz="1600" dirty="0"/>
              <a:t> </a:t>
            </a:r>
            <a:r>
              <a:rPr lang="en-US" sz="1600" dirty="0" err="1"/>
              <a:t>obiectivelor</a:t>
            </a:r>
            <a:r>
              <a:rPr lang="en-US" sz="1600" dirty="0"/>
              <a:t> </a:t>
            </a:r>
            <a:r>
              <a:rPr lang="en-US" sz="1600" dirty="0" err="1"/>
              <a:t>Romaniei</a:t>
            </a:r>
            <a:r>
              <a:rPr lang="en-US" sz="1600" dirty="0"/>
              <a:t> in </a:t>
            </a:r>
            <a:r>
              <a:rPr lang="en-US" sz="1600" dirty="0" err="1"/>
              <a:t>contextul</a:t>
            </a:r>
            <a:r>
              <a:rPr lang="en-US" sz="1600" dirty="0"/>
              <a:t> Green Deal </a:t>
            </a:r>
            <a:r>
              <a:rPr lang="en-US" sz="1600" dirty="0" err="1"/>
              <a:t>pentru</a:t>
            </a:r>
            <a:r>
              <a:rPr lang="en-US" sz="1600" dirty="0"/>
              <a:t> 2030 </a:t>
            </a:r>
            <a:r>
              <a:rPr lang="en-US" sz="1600" dirty="0" err="1"/>
              <a:t>si</a:t>
            </a:r>
            <a:r>
              <a:rPr lang="en-US" sz="1600" dirty="0"/>
              <a:t> 2050, </a:t>
            </a:r>
            <a:r>
              <a:rPr lang="en-US" sz="1600" dirty="0" err="1"/>
              <a:t>realizare</a:t>
            </a:r>
            <a:r>
              <a:rPr lang="en-US" sz="1600" dirty="0"/>
              <a:t> care </a:t>
            </a:r>
            <a:r>
              <a:rPr lang="en-US" sz="1600" dirty="0" err="1"/>
              <a:t>impune</a:t>
            </a:r>
            <a:r>
              <a:rPr lang="en-US" sz="1600" dirty="0"/>
              <a:t> o </a:t>
            </a:r>
            <a:r>
              <a:rPr lang="en-US" sz="1600" dirty="0" err="1"/>
              <a:t>transformare</a:t>
            </a:r>
            <a:r>
              <a:rPr lang="en-US" sz="1600" dirty="0"/>
              <a:t> </a:t>
            </a:r>
            <a:r>
              <a:rPr lang="en-US" sz="1600" dirty="0" err="1"/>
              <a:t>majoră</a:t>
            </a:r>
            <a:r>
              <a:rPr lang="en-US" sz="1600" dirty="0"/>
              <a:t> a </a:t>
            </a:r>
            <a:r>
              <a:rPr lang="en-US" sz="1600" dirty="0" err="1"/>
              <a:t>sistemului</a:t>
            </a:r>
            <a:r>
              <a:rPr lang="en-US" sz="1600" dirty="0"/>
              <a:t> energetic. </a:t>
            </a:r>
            <a:r>
              <a:rPr lang="en-US" sz="1600" dirty="0" err="1"/>
              <a:t>Proiectul</a:t>
            </a:r>
            <a:r>
              <a:rPr lang="en-US" sz="1600" dirty="0"/>
              <a:t> </a:t>
            </a:r>
            <a:r>
              <a:rPr lang="en-US" sz="1600" dirty="0" err="1"/>
              <a:t>presupune</a:t>
            </a:r>
            <a:r>
              <a:rPr lang="en-US" sz="1600" dirty="0"/>
              <a:t> </a:t>
            </a:r>
            <a:r>
              <a:rPr lang="en-US" sz="1600" dirty="0" err="1"/>
              <a:t>asimilarea</a:t>
            </a:r>
            <a:r>
              <a:rPr lang="en-US" sz="1600" dirty="0"/>
              <a:t> </a:t>
            </a:r>
            <a:r>
              <a:rPr lang="en-US" sz="1600" dirty="0" err="1"/>
              <a:t>unor</a:t>
            </a:r>
            <a:r>
              <a:rPr lang="en-US" sz="1600" dirty="0"/>
              <a:t> </a:t>
            </a:r>
            <a:r>
              <a:rPr lang="en-US" sz="1600" dirty="0" err="1"/>
              <a:t>tehnologii</a:t>
            </a:r>
            <a:r>
              <a:rPr lang="en-US" sz="1600" dirty="0"/>
              <a:t> </a:t>
            </a:r>
            <a:r>
              <a:rPr lang="en-US" sz="1600" dirty="0" err="1"/>
              <a:t>noi</a:t>
            </a:r>
            <a:r>
              <a:rPr lang="en-US" sz="1600" dirty="0"/>
              <a:t> curate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implementarea</a:t>
            </a:r>
            <a:r>
              <a:rPr lang="en-US" sz="1600" dirty="0"/>
              <a:t> </a:t>
            </a:r>
            <a:r>
              <a:rPr lang="en-US" sz="1600" dirty="0" err="1"/>
              <a:t>investițiilor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soluțiile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infrastructura</a:t>
            </a:r>
            <a:r>
              <a:rPr lang="en-US" sz="1600" dirty="0"/>
              <a:t> </a:t>
            </a:r>
            <a:r>
              <a:rPr lang="en-US" sz="1600" dirty="0" err="1"/>
              <a:t>necesare</a:t>
            </a:r>
            <a:r>
              <a:rPr lang="en-US" sz="1600" dirty="0"/>
              <a:t>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/>
              <a:t>Acest</a:t>
            </a:r>
            <a:r>
              <a:rPr lang="en-US" sz="1600" dirty="0"/>
              <a:t> </a:t>
            </a:r>
            <a:r>
              <a:rPr lang="en-US" sz="1600" dirty="0" err="1"/>
              <a:t>efort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pozitiona</a:t>
            </a:r>
            <a:r>
              <a:rPr lang="en-US" sz="1600" dirty="0"/>
              <a:t> SNN ca o </a:t>
            </a:r>
            <a:r>
              <a:rPr lang="en-US" sz="1600" dirty="0" err="1"/>
              <a:t>companie</a:t>
            </a:r>
            <a:r>
              <a:rPr lang="en-US" sz="1600" dirty="0"/>
              <a:t> care </a:t>
            </a:r>
            <a:r>
              <a:rPr lang="en-US" sz="1600" dirty="0" err="1"/>
              <a:t>mizeaza</a:t>
            </a:r>
            <a:r>
              <a:rPr lang="en-US" sz="1600" dirty="0"/>
              <a:t> </a:t>
            </a:r>
            <a:r>
              <a:rPr lang="en-US" sz="1600" dirty="0" err="1"/>
              <a:t>puternic</a:t>
            </a:r>
            <a:r>
              <a:rPr lang="en-US" sz="1600" dirty="0"/>
              <a:t> pe </a:t>
            </a:r>
            <a:r>
              <a:rPr lang="en-US" sz="1600" dirty="0" err="1"/>
              <a:t>potențialul</a:t>
            </a:r>
            <a:r>
              <a:rPr lang="en-US" sz="1600" dirty="0"/>
              <a:t> de </a:t>
            </a:r>
            <a:r>
              <a:rPr lang="en-US" sz="1600" dirty="0" err="1"/>
              <a:t>inovare</a:t>
            </a:r>
            <a:r>
              <a:rPr lang="en-US" sz="1600" dirty="0"/>
              <a:t> </a:t>
            </a:r>
            <a:r>
              <a:rPr lang="en-US" sz="1600" dirty="0" err="1"/>
              <a:t>oferit</a:t>
            </a:r>
            <a:r>
              <a:rPr lang="en-US" sz="1600" dirty="0"/>
              <a:t> de </a:t>
            </a:r>
            <a:r>
              <a:rPr lang="en-US" sz="1600" dirty="0" err="1"/>
              <a:t>spectrul</a:t>
            </a:r>
            <a:r>
              <a:rPr lang="en-US" sz="1600" dirty="0"/>
              <a:t> </a:t>
            </a:r>
            <a:r>
              <a:rPr lang="en-US" sz="1600" dirty="0" err="1"/>
              <a:t>complet</a:t>
            </a:r>
            <a:r>
              <a:rPr lang="en-US" sz="1600" dirty="0"/>
              <a:t> al </a:t>
            </a:r>
            <a:r>
              <a:rPr lang="en-US" sz="1600" dirty="0" err="1"/>
              <a:t>tehnologiilor</a:t>
            </a:r>
            <a:r>
              <a:rPr lang="en-US" sz="1600" dirty="0"/>
              <a:t> </a:t>
            </a:r>
            <a:r>
              <a:rPr lang="en-US" sz="1600" dirty="0" err="1"/>
              <a:t>aferente</a:t>
            </a:r>
            <a:r>
              <a:rPr lang="en-US" sz="1600" dirty="0"/>
              <a:t> </a:t>
            </a:r>
            <a:r>
              <a:rPr lang="en-US" sz="1600" dirty="0" err="1"/>
              <a:t>electrolizoarelor</a:t>
            </a:r>
            <a:r>
              <a:rPr lang="en-US" sz="1600" dirty="0"/>
              <a:t>,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contribui</a:t>
            </a:r>
            <a:r>
              <a:rPr lang="en-US" sz="1600" dirty="0"/>
              <a:t> la </a:t>
            </a:r>
            <a:r>
              <a:rPr lang="en-US" sz="1600" dirty="0" err="1"/>
              <a:t>poziția</a:t>
            </a:r>
            <a:r>
              <a:rPr lang="en-US" sz="1600" dirty="0"/>
              <a:t> de </a:t>
            </a:r>
            <a:r>
              <a:rPr lang="en-US" sz="1600" dirty="0" err="1"/>
              <a:t>lider</a:t>
            </a:r>
            <a:r>
              <a:rPr lang="en-US" sz="1600" dirty="0"/>
              <a:t> a UE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domeniul</a:t>
            </a:r>
            <a:r>
              <a:rPr lang="en-US" sz="1600" dirty="0"/>
              <a:t> </a:t>
            </a:r>
            <a:r>
              <a:rPr lang="en-US" sz="1600" dirty="0" err="1"/>
              <a:t>explorarii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utilizarii</a:t>
            </a:r>
            <a:r>
              <a:rPr lang="en-US" sz="1600" dirty="0"/>
              <a:t> </a:t>
            </a:r>
            <a:r>
              <a:rPr lang="en-US" sz="1600" dirty="0" err="1"/>
              <a:t>electrolizei</a:t>
            </a:r>
            <a:r>
              <a:rPr lang="en-US" sz="1600" dirty="0"/>
              <a:t> ca </a:t>
            </a:r>
            <a:r>
              <a:rPr lang="en-US" sz="1600" dirty="0" err="1"/>
              <a:t>abordare</a:t>
            </a:r>
            <a:r>
              <a:rPr lang="en-US" sz="1600" dirty="0"/>
              <a:t> </a:t>
            </a:r>
            <a:r>
              <a:rPr lang="en-US" sz="1600" dirty="0" err="1"/>
              <a:t>tehnologica</a:t>
            </a:r>
            <a:r>
              <a:rPr lang="en-US" sz="1600" dirty="0"/>
              <a:t> </a:t>
            </a:r>
            <a:r>
              <a:rPr lang="en-US" sz="1600" dirty="0" err="1"/>
              <a:t>verde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inovativa</a:t>
            </a:r>
            <a:r>
              <a:rPr lang="en-US" sz="16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4CD37C9-DC9D-453C-9EEF-315A5909F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pt-BR" altLang="en-US" sz="1600" b="1"/>
              <a:t>Scopul Proiectului si Integrarea in modelul curent al CNE Cernavoda</a:t>
            </a:r>
            <a:br>
              <a:rPr lang="pt-BR" altLang="en-US" sz="1600" b="1"/>
            </a:br>
            <a:endParaRPr lang="en-US" altLang="en-US" sz="1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558D-77CA-4DE0-B2EE-730DCC40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63" y="692150"/>
            <a:ext cx="8434387" cy="5721350"/>
          </a:xfrm>
        </p:spPr>
        <p:txBody>
          <a:bodyPr/>
          <a:lstStyle/>
          <a:p>
            <a:pPr>
              <a:defRPr/>
            </a:pPr>
            <a:r>
              <a:rPr lang="en-US" sz="1600" dirty="0" err="1"/>
              <a:t>Scopul</a:t>
            </a:r>
            <a:r>
              <a:rPr lang="en-US" sz="1600" dirty="0"/>
              <a:t> </a:t>
            </a:r>
            <a:r>
              <a:rPr lang="en-US" sz="1600" dirty="0" err="1"/>
              <a:t>proiectului</a:t>
            </a:r>
            <a:r>
              <a:rPr lang="en-US" sz="1600" dirty="0"/>
              <a:t> </a:t>
            </a:r>
            <a:r>
              <a:rPr lang="en-US" sz="1600" dirty="0" err="1"/>
              <a:t>consta</a:t>
            </a:r>
            <a:r>
              <a:rPr lang="en-US" sz="1600" dirty="0"/>
              <a:t> in:</a:t>
            </a: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Rentabilizarea</a:t>
            </a:r>
            <a:r>
              <a:rPr lang="en-US" sz="1600" dirty="0"/>
              <a:t> </a:t>
            </a:r>
            <a:r>
              <a:rPr lang="en-US" sz="1600" dirty="0" err="1"/>
              <a:t>activitatii</a:t>
            </a:r>
            <a:r>
              <a:rPr lang="en-US" sz="1600" dirty="0"/>
              <a:t> de </a:t>
            </a:r>
            <a:r>
              <a:rPr lang="en-US" sz="1600" dirty="0" err="1"/>
              <a:t>productie</a:t>
            </a:r>
            <a:r>
              <a:rPr lang="en-US" sz="1600" dirty="0"/>
              <a:t> a </a:t>
            </a:r>
            <a:r>
              <a:rPr lang="en-US" sz="1600" dirty="0" err="1"/>
              <a:t>energiei</a:t>
            </a:r>
            <a:r>
              <a:rPr lang="en-US" sz="1600" dirty="0"/>
              <a:t> </a:t>
            </a:r>
            <a:r>
              <a:rPr lang="en-US" sz="1600" dirty="0" err="1"/>
              <a:t>electrice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suplimentarea</a:t>
            </a:r>
            <a:r>
              <a:rPr lang="en-US" sz="1600" dirty="0"/>
              <a:t> </a:t>
            </a:r>
            <a:r>
              <a:rPr lang="en-US" sz="1600" dirty="0" err="1"/>
              <a:t>productiei</a:t>
            </a:r>
            <a:r>
              <a:rPr lang="en-US" sz="1600" dirty="0"/>
              <a:t> </a:t>
            </a:r>
            <a:r>
              <a:rPr lang="en-US" sz="1600" dirty="0" err="1"/>
              <a:t>conventionale</a:t>
            </a:r>
            <a:r>
              <a:rPr lang="en-US" sz="1600" dirty="0"/>
              <a:t> cu </a:t>
            </a:r>
            <a:r>
              <a:rPr lang="en-US" sz="1600" dirty="0" err="1"/>
              <a:t>surse</a:t>
            </a:r>
            <a:r>
              <a:rPr lang="en-US" sz="1600" dirty="0"/>
              <a:t> </a:t>
            </a:r>
            <a:r>
              <a:rPr lang="en-US" sz="1600" dirty="0" err="1"/>
              <a:t>regenerabile</a:t>
            </a:r>
            <a:r>
              <a:rPr lang="en-US" sz="1600" dirty="0"/>
              <a:t>, </a:t>
            </a:r>
            <a:r>
              <a:rPr lang="en-US" sz="1600" dirty="0" err="1"/>
              <a:t>utlizand</a:t>
            </a:r>
            <a:r>
              <a:rPr lang="en-US" sz="1600" dirty="0"/>
              <a:t> </a:t>
            </a:r>
            <a:r>
              <a:rPr lang="en-US" sz="1600" dirty="0" err="1"/>
              <a:t>infrastructura</a:t>
            </a:r>
            <a:r>
              <a:rPr lang="en-US" sz="1600" dirty="0"/>
              <a:t> existent a CNE </a:t>
            </a:r>
            <a:r>
              <a:rPr lang="en-US" sz="1600" dirty="0" err="1"/>
              <a:t>Cernavoda</a:t>
            </a:r>
            <a:r>
              <a:rPr lang="en-US" sz="1600" dirty="0"/>
              <a:t> SA;</a:t>
            </a:r>
          </a:p>
          <a:p>
            <a:pPr>
              <a:defRPr/>
            </a:pPr>
            <a:r>
              <a:rPr lang="en-US" sz="1600" dirty="0"/>
              <a:t>- </a:t>
            </a:r>
            <a:r>
              <a:rPr lang="en-US" sz="1600" dirty="0" err="1"/>
              <a:t>Reducerea</a:t>
            </a:r>
            <a:r>
              <a:rPr lang="en-US" sz="1600" dirty="0"/>
              <a:t> </a:t>
            </a:r>
            <a:r>
              <a:rPr lang="en-US" sz="1600" dirty="0" err="1"/>
              <a:t>emisiilor</a:t>
            </a:r>
            <a:r>
              <a:rPr lang="en-US" sz="1600" dirty="0"/>
              <a:t> de carbon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efectuarea</a:t>
            </a:r>
            <a:r>
              <a:rPr lang="en-US" sz="1600" dirty="0"/>
              <a:t> de </a:t>
            </a:r>
            <a:r>
              <a:rPr lang="en-US" sz="1600" dirty="0" err="1"/>
              <a:t>investitii</a:t>
            </a:r>
            <a:r>
              <a:rPr lang="en-US" sz="1600" dirty="0"/>
              <a:t> in </a:t>
            </a:r>
            <a:r>
              <a:rPr lang="en-US" sz="1600" dirty="0" err="1"/>
              <a:t>tehnologii</a:t>
            </a:r>
            <a:r>
              <a:rPr lang="en-US" sz="1600" dirty="0"/>
              <a:t> </a:t>
            </a:r>
            <a:r>
              <a:rPr lang="en-US" sz="1600" dirty="0" err="1"/>
              <a:t>inovative</a:t>
            </a:r>
            <a:r>
              <a:rPr lang="en-US" sz="1600" dirty="0"/>
              <a:t> cu </a:t>
            </a:r>
            <a:r>
              <a:rPr lang="en-US" sz="1600" dirty="0" err="1"/>
              <a:t>emisii</a:t>
            </a:r>
            <a:r>
              <a:rPr lang="en-US" sz="1600" dirty="0"/>
              <a:t> </a:t>
            </a:r>
            <a:r>
              <a:rPr lang="en-US" sz="1600" dirty="0" err="1"/>
              <a:t>reduse</a:t>
            </a:r>
            <a:r>
              <a:rPr lang="en-US" sz="1600" dirty="0"/>
              <a:t> de carbon in </a:t>
            </a:r>
            <a:r>
              <a:rPr lang="en-US" sz="1600" dirty="0" err="1"/>
              <a:t>cadrul</a:t>
            </a:r>
            <a:r>
              <a:rPr lang="en-US" sz="1600" dirty="0"/>
              <a:t> </a:t>
            </a:r>
            <a:r>
              <a:rPr lang="en-US" sz="1600" dirty="0" err="1"/>
              <a:t>productiei</a:t>
            </a:r>
            <a:r>
              <a:rPr lang="en-US" sz="1600" dirty="0"/>
              <a:t> </a:t>
            </a:r>
            <a:r>
              <a:rPr lang="en-US" sz="1600" dirty="0" err="1"/>
              <a:t>energiei</a:t>
            </a:r>
            <a:r>
              <a:rPr lang="en-US" sz="1600" dirty="0"/>
              <a:t> </a:t>
            </a:r>
            <a:r>
              <a:rPr lang="en-US" sz="1600" dirty="0" err="1"/>
              <a:t>regenerabile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stocarii</a:t>
            </a:r>
            <a:r>
              <a:rPr lang="en-US" sz="1600" dirty="0"/>
              <a:t> </a:t>
            </a:r>
            <a:r>
              <a:rPr lang="en-US" sz="1600" dirty="0" err="1"/>
              <a:t>ei</a:t>
            </a:r>
            <a:r>
              <a:rPr lang="en-US" sz="1600" dirty="0"/>
              <a:t>.  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/>
              <a:t>Proiectul</a:t>
            </a:r>
            <a:r>
              <a:rPr lang="en-US" sz="1600" dirty="0"/>
              <a:t> vine in </a:t>
            </a:r>
            <a:r>
              <a:rPr lang="en-US" sz="1600" dirty="0" err="1"/>
              <a:t>completarea</a:t>
            </a:r>
            <a:r>
              <a:rPr lang="en-US" sz="1600" dirty="0"/>
              <a:t> </a:t>
            </a:r>
            <a:r>
              <a:rPr lang="en-US" sz="1600" dirty="0" err="1"/>
              <a:t>activitatii</a:t>
            </a:r>
            <a:r>
              <a:rPr lang="en-US" sz="1600" dirty="0"/>
              <a:t> de </a:t>
            </a:r>
            <a:r>
              <a:rPr lang="en-US" sz="1600" dirty="0" err="1"/>
              <a:t>productie</a:t>
            </a:r>
            <a:r>
              <a:rPr lang="en-US" sz="1600" dirty="0"/>
              <a:t> din </a:t>
            </a:r>
            <a:r>
              <a:rPr lang="en-US" sz="1600" dirty="0" err="1"/>
              <a:t>cadrul</a:t>
            </a:r>
            <a:r>
              <a:rPr lang="en-US" sz="1600" dirty="0"/>
              <a:t> </a:t>
            </a:r>
            <a:r>
              <a:rPr lang="en-US" sz="1600" dirty="0" err="1"/>
              <a:t>platformei</a:t>
            </a:r>
            <a:r>
              <a:rPr lang="en-US" sz="1600" dirty="0"/>
              <a:t> CNE </a:t>
            </a:r>
            <a:r>
              <a:rPr lang="en-US" sz="1600" dirty="0" err="1"/>
              <a:t>Cernavoda</a:t>
            </a:r>
            <a:r>
              <a:rPr lang="en-US" sz="1600" dirty="0"/>
              <a:t> SA.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err="1"/>
              <a:t>Proiectul</a:t>
            </a:r>
            <a:r>
              <a:rPr lang="en-US" sz="1600" dirty="0"/>
              <a:t> </a:t>
            </a:r>
            <a:r>
              <a:rPr lang="en-US" sz="1600" dirty="0" err="1"/>
              <a:t>beneficiaza</a:t>
            </a:r>
            <a:r>
              <a:rPr lang="en-US" sz="1600" dirty="0"/>
              <a:t> de </a:t>
            </a:r>
            <a:r>
              <a:rPr lang="en-US" sz="1600" dirty="0" err="1"/>
              <a:t>tehnologii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procese</a:t>
            </a:r>
            <a:r>
              <a:rPr lang="en-US" sz="1600" dirty="0"/>
              <a:t> </a:t>
            </a:r>
            <a:r>
              <a:rPr lang="en-US" sz="1600" dirty="0" err="1"/>
              <a:t>inovatoare</a:t>
            </a:r>
            <a:r>
              <a:rPr lang="en-US" sz="1600" dirty="0"/>
              <a:t> precum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instalatia</a:t>
            </a:r>
            <a:r>
              <a:rPr lang="en-US" sz="1600" dirty="0"/>
              <a:t> de tip „Power-to-Hydrogen” </a:t>
            </a:r>
            <a:r>
              <a:rPr lang="en-US" sz="1600" dirty="0" err="1"/>
              <a:t>prin</a:t>
            </a:r>
            <a:r>
              <a:rPr lang="en-US" sz="1600" dirty="0"/>
              <a:t> care </a:t>
            </a:r>
            <a:r>
              <a:rPr lang="en-US" sz="1600" dirty="0" err="1"/>
              <a:t>hidrogenul</a:t>
            </a:r>
            <a:r>
              <a:rPr lang="en-US" sz="1600" dirty="0"/>
              <a:t>, </a:t>
            </a:r>
            <a:r>
              <a:rPr lang="en-US" sz="1600" dirty="0" err="1"/>
              <a:t>produs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procesul</a:t>
            </a:r>
            <a:r>
              <a:rPr lang="en-US" sz="1600" dirty="0"/>
              <a:t> de </a:t>
            </a:r>
            <a:r>
              <a:rPr lang="en-US" sz="1600" dirty="0" err="1"/>
              <a:t>electroliza</a:t>
            </a:r>
            <a:r>
              <a:rPr lang="en-US" sz="1600" dirty="0"/>
              <a:t> cu </a:t>
            </a:r>
            <a:r>
              <a:rPr lang="en-US" sz="1600" dirty="0" err="1"/>
              <a:t>ajutorul</a:t>
            </a:r>
            <a:r>
              <a:rPr lang="en-US" sz="1600" dirty="0"/>
              <a:t> </a:t>
            </a:r>
            <a:r>
              <a:rPr lang="en-US" sz="1600" dirty="0" err="1"/>
              <a:t>energiei</a:t>
            </a:r>
            <a:r>
              <a:rPr lang="en-US" sz="1600" dirty="0"/>
              <a:t> </a:t>
            </a:r>
            <a:r>
              <a:rPr lang="en-US" sz="1600" dirty="0" err="1"/>
              <a:t>verde</a:t>
            </a:r>
            <a:r>
              <a:rPr lang="en-US" sz="1600" dirty="0"/>
              <a:t> </a:t>
            </a:r>
            <a:r>
              <a:rPr lang="en-US" sz="1600" dirty="0" err="1"/>
              <a:t>produse</a:t>
            </a:r>
            <a:r>
              <a:rPr lang="en-US" sz="1600" dirty="0"/>
              <a:t> de </a:t>
            </a:r>
            <a:r>
              <a:rPr lang="en-US" sz="1600" dirty="0" err="1"/>
              <a:t>parcul</a:t>
            </a:r>
            <a:r>
              <a:rPr lang="en-US" sz="1600" dirty="0"/>
              <a:t> </a:t>
            </a:r>
            <a:r>
              <a:rPr lang="en-US" sz="1600" dirty="0" err="1"/>
              <a:t>fotovoltaic</a:t>
            </a:r>
            <a:r>
              <a:rPr lang="en-US" sz="1600" dirty="0"/>
              <a:t>, </a:t>
            </a:r>
            <a:r>
              <a:rPr lang="en-US" sz="1600" dirty="0" err="1"/>
              <a:t>devine</a:t>
            </a:r>
            <a:r>
              <a:rPr lang="en-US" sz="1600" dirty="0"/>
              <a:t> un </a:t>
            </a:r>
            <a:r>
              <a:rPr lang="en-US" sz="1600" dirty="0" err="1"/>
              <a:t>combustibil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o capacitate de </a:t>
            </a:r>
            <a:r>
              <a:rPr lang="en-US" sz="1600" dirty="0" err="1"/>
              <a:t>stocare</a:t>
            </a:r>
            <a:r>
              <a:rPr lang="en-US" sz="1600" dirty="0"/>
              <a:t> de </a:t>
            </a:r>
            <a:r>
              <a:rPr lang="en-US" sz="1600" dirty="0" err="1"/>
              <a:t>energie</a:t>
            </a:r>
            <a:r>
              <a:rPr lang="en-US" sz="1600" dirty="0"/>
              <a:t> </a:t>
            </a:r>
            <a:r>
              <a:rPr lang="en-US" sz="1600" dirty="0" err="1"/>
              <a:t>regenerabila</a:t>
            </a:r>
            <a:r>
              <a:rPr lang="en-US" sz="1600" dirty="0"/>
              <a:t>.</a:t>
            </a:r>
          </a:p>
          <a:p>
            <a:pPr>
              <a:defRPr/>
            </a:pPr>
            <a:r>
              <a:rPr lang="en-US" sz="1600" dirty="0" err="1"/>
              <a:t>Hidrogenul</a:t>
            </a:r>
            <a:r>
              <a:rPr lang="en-US" sz="1600" dirty="0"/>
              <a:t>, </a:t>
            </a:r>
            <a:r>
              <a:rPr lang="en-US" sz="1600" dirty="0" err="1"/>
              <a:t>astfel</a:t>
            </a:r>
            <a:r>
              <a:rPr lang="en-US" sz="1600" dirty="0"/>
              <a:t> </a:t>
            </a:r>
            <a:r>
              <a:rPr lang="en-US" sz="1600" dirty="0" err="1"/>
              <a:t>produs</a:t>
            </a:r>
            <a:r>
              <a:rPr lang="en-US" sz="1600" dirty="0"/>
              <a:t> cu </a:t>
            </a:r>
            <a:r>
              <a:rPr lang="en-US" sz="1600" dirty="0" err="1"/>
              <a:t>ajutorul</a:t>
            </a:r>
            <a:r>
              <a:rPr lang="en-US" sz="1600" dirty="0"/>
              <a:t> </a:t>
            </a:r>
            <a:r>
              <a:rPr lang="en-US" sz="1600" dirty="0" err="1"/>
              <a:t>energiei</a:t>
            </a:r>
            <a:r>
              <a:rPr lang="en-US" sz="1600" dirty="0"/>
              <a:t> </a:t>
            </a:r>
            <a:r>
              <a:rPr lang="en-US" sz="1600" dirty="0" err="1"/>
              <a:t>verzi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stocat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a produce </a:t>
            </a:r>
            <a:r>
              <a:rPr lang="en-US" sz="1600" dirty="0" err="1"/>
              <a:t>energia</a:t>
            </a:r>
            <a:r>
              <a:rPr lang="en-US" sz="1600" dirty="0"/>
              <a:t> </a:t>
            </a:r>
            <a:r>
              <a:rPr lang="en-US" sz="1600" dirty="0" err="1"/>
              <a:t>necesara</a:t>
            </a:r>
            <a:r>
              <a:rPr lang="en-US" sz="1600" dirty="0"/>
              <a:t> </a:t>
            </a:r>
            <a:r>
              <a:rPr lang="en-US" sz="1600" dirty="0" err="1"/>
              <a:t>serviciilor</a:t>
            </a:r>
            <a:r>
              <a:rPr lang="en-US" sz="1600" dirty="0"/>
              <a:t> de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pila de </a:t>
            </a:r>
            <a:r>
              <a:rPr lang="en-US" sz="1600" dirty="0" err="1"/>
              <a:t>combustibil</a:t>
            </a:r>
            <a:r>
              <a:rPr lang="en-US" sz="1600" dirty="0"/>
              <a:t> </a:t>
            </a:r>
            <a:r>
              <a:rPr lang="en-US" sz="1600" dirty="0" err="1"/>
              <a:t>atunci</a:t>
            </a:r>
            <a:r>
              <a:rPr lang="en-US" sz="1600" dirty="0"/>
              <a:t> </a:t>
            </a:r>
            <a:r>
              <a:rPr lang="en-US" sz="1600" dirty="0" err="1"/>
              <a:t>cand</a:t>
            </a:r>
            <a:r>
              <a:rPr lang="en-US" sz="1600" dirty="0"/>
              <a:t> </a:t>
            </a:r>
            <a:r>
              <a:rPr lang="en-US" sz="1600" dirty="0" err="1"/>
              <a:t>energia</a:t>
            </a:r>
            <a:r>
              <a:rPr lang="en-US" sz="1600" dirty="0"/>
              <a:t> </a:t>
            </a:r>
            <a:r>
              <a:rPr lang="en-US" sz="1600" dirty="0" err="1"/>
              <a:t>solara</a:t>
            </a:r>
            <a:r>
              <a:rPr lang="en-US" sz="1600" dirty="0"/>
              <a:t> nu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disponibila</a:t>
            </a:r>
            <a:r>
              <a:rPr lang="en-US" sz="1600" dirty="0"/>
              <a:t>, </a:t>
            </a:r>
            <a:r>
              <a:rPr lang="en-US" sz="1600" dirty="0" err="1"/>
              <a:t>poate</a:t>
            </a:r>
            <a:r>
              <a:rPr lang="en-US" sz="1600" dirty="0"/>
              <a:t> fi </a:t>
            </a:r>
            <a:r>
              <a:rPr lang="en-US" sz="1600" dirty="0" err="1"/>
              <a:t>comercializat</a:t>
            </a:r>
            <a:r>
              <a:rPr lang="en-US" sz="1600" dirty="0"/>
              <a:t> ca fluid de </a:t>
            </a:r>
            <a:r>
              <a:rPr lang="en-US" sz="1600" dirty="0" err="1"/>
              <a:t>racire</a:t>
            </a:r>
            <a:r>
              <a:rPr lang="en-US" sz="1600" dirty="0"/>
              <a:t>.</a:t>
            </a:r>
          </a:p>
          <a:p>
            <a:pPr>
              <a:defRPr/>
            </a:pPr>
            <a:r>
              <a:rPr lang="en-US" sz="1600" dirty="0" err="1"/>
              <a:t>Proiectul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pregati</a:t>
            </a:r>
            <a:r>
              <a:rPr lang="en-US" sz="1600" dirty="0"/>
              <a:t> </a:t>
            </a:r>
            <a:r>
              <a:rPr lang="en-US" sz="1600" dirty="0" err="1"/>
              <a:t>trecerea</a:t>
            </a:r>
            <a:r>
              <a:rPr lang="en-US" sz="1600" dirty="0"/>
              <a:t> la </a:t>
            </a:r>
            <a:r>
              <a:rPr lang="en-US" sz="1600" dirty="0" err="1"/>
              <a:t>generarea</a:t>
            </a:r>
            <a:r>
              <a:rPr lang="en-US" sz="1600" dirty="0"/>
              <a:t> de </a:t>
            </a:r>
            <a:r>
              <a:rPr lang="en-US" sz="1600" dirty="0" err="1"/>
              <a:t>energie</a:t>
            </a:r>
            <a:r>
              <a:rPr lang="en-US" sz="1600" dirty="0"/>
              <a:t> </a:t>
            </a:r>
            <a:r>
              <a:rPr lang="en-US" sz="1600" dirty="0" err="1"/>
              <a:t>electrica</a:t>
            </a:r>
            <a:r>
              <a:rPr lang="en-US" sz="1600" dirty="0"/>
              <a:t> </a:t>
            </a:r>
            <a:r>
              <a:rPr lang="en-US" sz="1600" dirty="0" err="1"/>
              <a:t>fara</a:t>
            </a:r>
            <a:r>
              <a:rPr lang="en-US" sz="1600" dirty="0"/>
              <a:t> </a:t>
            </a:r>
            <a:r>
              <a:rPr lang="en-US" sz="1600" dirty="0" err="1"/>
              <a:t>emisii</a:t>
            </a:r>
            <a:r>
              <a:rPr lang="en-US" sz="1600" dirty="0"/>
              <a:t> de gaze cu </a:t>
            </a:r>
            <a:r>
              <a:rPr lang="en-US" sz="1600" dirty="0" err="1"/>
              <a:t>efect</a:t>
            </a:r>
            <a:r>
              <a:rPr lang="en-US" sz="1600" dirty="0"/>
              <a:t> de </a:t>
            </a:r>
            <a:r>
              <a:rPr lang="en-US" sz="1600" dirty="0" err="1"/>
              <a:t>seara</a:t>
            </a:r>
            <a:r>
              <a:rPr lang="en-US" sz="1600" dirty="0"/>
              <a:t> </a:t>
            </a:r>
            <a:r>
              <a:rPr lang="en-US" sz="1600" dirty="0" err="1"/>
              <a:t>pana</a:t>
            </a:r>
            <a:r>
              <a:rPr lang="en-US" sz="1600" dirty="0"/>
              <a:t> la </a:t>
            </a:r>
            <a:r>
              <a:rPr lang="en-US" sz="1600" dirty="0" err="1"/>
              <a:t>neutralizarea</a:t>
            </a:r>
            <a:r>
              <a:rPr lang="en-US" sz="1600" dirty="0"/>
              <a:t> </a:t>
            </a:r>
            <a:r>
              <a:rPr lang="en-US" sz="1600" dirty="0" err="1"/>
              <a:t>amprentei</a:t>
            </a:r>
            <a:r>
              <a:rPr lang="en-US" sz="1600" dirty="0"/>
              <a:t> de carbon in 2050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conferi</a:t>
            </a:r>
            <a:r>
              <a:rPr lang="en-US" sz="1600" dirty="0"/>
              <a:t> </a:t>
            </a:r>
            <a:r>
              <a:rPr lang="en-US" sz="1600" dirty="0" err="1"/>
              <a:t>platformei</a:t>
            </a:r>
            <a:r>
              <a:rPr lang="en-US" sz="1600" dirty="0"/>
              <a:t> CNE </a:t>
            </a:r>
            <a:r>
              <a:rPr lang="en-US" sz="1600" dirty="0" err="1"/>
              <a:t>Cernavoda</a:t>
            </a:r>
            <a:r>
              <a:rPr lang="en-US" sz="1600" dirty="0"/>
              <a:t> SA </a:t>
            </a:r>
            <a:r>
              <a:rPr lang="en-US" sz="1600" dirty="0" err="1"/>
              <a:t>flexibilitate</a:t>
            </a:r>
            <a:r>
              <a:rPr lang="en-US" sz="1600" dirty="0"/>
              <a:t> pe </a:t>
            </a:r>
            <a:r>
              <a:rPr lang="en-US" sz="1600" dirty="0" err="1"/>
              <a:t>pietele</a:t>
            </a:r>
            <a:r>
              <a:rPr lang="en-US" sz="1600" dirty="0"/>
              <a:t> de </a:t>
            </a:r>
            <a:r>
              <a:rPr lang="en-US" sz="1600" dirty="0" err="1"/>
              <a:t>energie</a:t>
            </a:r>
            <a:r>
              <a:rPr lang="en-US" sz="1600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15724</TotalTime>
  <Words>478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 PRODUCTIA DE HIDROGEN VERDE PE PLATFORMA CNE CERNAVODA  PROIECT STRATEGIC DE INVESTITII AL SN NUCLEARELECTRICA SA    </vt:lpstr>
      <vt:lpstr>PowerPoint Presentation</vt:lpstr>
      <vt:lpstr>Contributia Proiectului la Realizarea Obiectivelor Romaniei  in cadrul Pactului Verde European </vt:lpstr>
      <vt:lpstr>Scopul Proiectului si Integrarea in modelul curent al CNE Cernavoda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Unknown User</cp:lastModifiedBy>
  <cp:revision>1293</cp:revision>
  <cp:lastPrinted>2021-05-11T08:34:27Z</cp:lastPrinted>
  <dcterms:created xsi:type="dcterms:W3CDTF">2010-05-23T14:28:12Z</dcterms:created>
  <dcterms:modified xsi:type="dcterms:W3CDTF">2021-05-17T07:16:10Z</dcterms:modified>
</cp:coreProperties>
</file>